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theme/theme3.xml" ContentType="application/vnd.openxmlformats-officedocument.theme+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tags/tag3.xml" ContentType="application/vnd.openxmlformats-officedocument.presentationml.tags+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viewProps.xml" ContentType="application/vnd.openxmlformats-officedocument.presentationml.viewProps+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handoutMasters/handoutMaster1.xml" ContentType="application/vnd.openxmlformats-officedocument.presentationml.handoutMaster+xml"/>
  <Override PartName="/ppt/slideLayouts/slideLayout18.xml" ContentType="application/vnd.openxmlformats-officedocument.presentationml.slideLayout+xml"/>
  <Override PartName="/ppt/notesSlides/notesSlide6.xml" ContentType="application/vnd.openxmlformats-officedocument.presentationml.notes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14.xml" ContentType="application/vnd.openxmlformats-officedocument.presentationml.slideLayout+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Default Extension="png" ContentType="image/png"/>
  <Override PartName="/ppt/slides/slide3.xml" ContentType="application/vnd.openxmlformats-officedocument.presentationml.slide+xml"/>
  <Override PartName="/ppt/slides/slide4.xml" ContentType="application/vnd.openxmlformats-officedocument.presentationml.slide+xml"/>
  <Override PartName="/ppt/tags/tag7.xml" ContentType="application/vnd.openxmlformats-officedocument.presentationml.tags+xml"/>
  <Override PartName="/ppt/tags/tag5.xml" ContentType="application/vnd.openxmlformats-officedocument.presentationml.tags+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s/slide8.xml" ContentType="application/vnd.openxmlformats-officedocument.presentationml.slide+xml"/>
  <Default Extension="bin" ContentType="application/vnd.openxmlformats-officedocument.presentationml.printerSettings"/>
  <Override PartName="/ppt/slideLayouts/slideLayout15.xml" ContentType="application/vnd.openxmlformats-officedocument.presentationml.slideLayout+xml"/>
  <Default Extension="rels" ContentType="application/vnd.openxmlformats-package.relationships+xml"/>
  <Override PartName="/ppt/slides/slide9.xml" ContentType="application/vnd.openxmlformats-officedocument.presentationml.slide+xml"/>
  <Override PartName="/ppt/tags/tag1.xml" ContentType="application/vnd.openxmlformats-officedocument.presentationml.tags+xml"/>
  <Override PartName="/ppt/slideLayouts/slideLayout19.xml" ContentType="application/vnd.openxmlformats-officedocument.presentationml.slideLayout+xml"/>
  <Override PartName="/ppt/slides/slide6.xml" ContentType="application/vnd.openxmlformats-officedocument.presentationml.slide+xml"/>
  <Override PartName="/ppt/tags/tag6.xml" ContentType="application/vnd.openxmlformats-officedocument.presentationml.tags+xml"/>
  <Override PartName="/ppt/slideLayouts/slideLayout12.xml" ContentType="application/vnd.openxmlformats-officedocument.presentationml.slideLayout+xml"/>
  <Override PartName="/ppt/tags/tag2.xml" ContentType="application/vnd.openxmlformats-officedocument.presentationml.tag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p:sldMasterIdLst>
    <p:sldMasterId id="2147483648" r:id="rId1"/>
  </p:sldMasterIdLst>
  <p:notesMasterIdLst>
    <p:notesMasterId r:id="rId13"/>
  </p:notesMasterIdLst>
  <p:handoutMasterIdLst>
    <p:handoutMasterId r:id="rId14"/>
  </p:handoutMasterIdLst>
  <p:sldIdLst>
    <p:sldId id="256" r:id="rId2"/>
    <p:sldId id="257" r:id="rId3"/>
    <p:sldId id="267" r:id="rId4"/>
    <p:sldId id="287" r:id="rId5"/>
    <p:sldId id="276" r:id="rId6"/>
    <p:sldId id="288" r:id="rId7"/>
    <p:sldId id="281" r:id="rId8"/>
    <p:sldId id="285" r:id="rId9"/>
    <p:sldId id="284" r:id="rId10"/>
    <p:sldId id="277" r:id="rId11"/>
    <p:sldId id="279" r:id="rId12"/>
  </p:sldIdLst>
  <p:sldSz cx="9144000" cy="6858000" type="screen4x3"/>
  <p:notesSz cx="7315200" cy="9601200"/>
  <p:custDataLst>
    <p:tags r:id="rId16"/>
  </p:custDataLst>
  <p:defaultTextStyle>
    <a:defPPr>
      <a:defRPr lang="en-US"/>
    </a:defPPr>
    <a:lvl1pPr algn="ctr" rtl="0" fontAlgn="base">
      <a:lnSpc>
        <a:spcPct val="110000"/>
      </a:lnSpc>
      <a:spcBef>
        <a:spcPct val="10000"/>
      </a:spcBef>
      <a:spcAft>
        <a:spcPct val="0"/>
      </a:spcAft>
      <a:defRPr sz="900" b="1" kern="1200">
        <a:solidFill>
          <a:srgbClr val="084B88"/>
        </a:solidFill>
        <a:latin typeface="Frutiger LT Std 47 Light Cn" pitchFamily="34" charset="0"/>
        <a:ea typeface="+mn-ea"/>
        <a:cs typeface="+mn-cs"/>
      </a:defRPr>
    </a:lvl1pPr>
    <a:lvl2pPr marL="457200" algn="ctr" rtl="0" fontAlgn="base">
      <a:lnSpc>
        <a:spcPct val="110000"/>
      </a:lnSpc>
      <a:spcBef>
        <a:spcPct val="10000"/>
      </a:spcBef>
      <a:spcAft>
        <a:spcPct val="0"/>
      </a:spcAft>
      <a:defRPr sz="900" b="1" kern="1200">
        <a:solidFill>
          <a:srgbClr val="084B88"/>
        </a:solidFill>
        <a:latin typeface="Frutiger LT Std 47 Light Cn" pitchFamily="34" charset="0"/>
        <a:ea typeface="+mn-ea"/>
        <a:cs typeface="+mn-cs"/>
      </a:defRPr>
    </a:lvl2pPr>
    <a:lvl3pPr marL="914400" algn="ctr" rtl="0" fontAlgn="base">
      <a:lnSpc>
        <a:spcPct val="110000"/>
      </a:lnSpc>
      <a:spcBef>
        <a:spcPct val="10000"/>
      </a:spcBef>
      <a:spcAft>
        <a:spcPct val="0"/>
      </a:spcAft>
      <a:defRPr sz="900" b="1" kern="1200">
        <a:solidFill>
          <a:srgbClr val="084B88"/>
        </a:solidFill>
        <a:latin typeface="Frutiger LT Std 47 Light Cn" pitchFamily="34" charset="0"/>
        <a:ea typeface="+mn-ea"/>
        <a:cs typeface="+mn-cs"/>
      </a:defRPr>
    </a:lvl3pPr>
    <a:lvl4pPr marL="1371600" algn="ctr" rtl="0" fontAlgn="base">
      <a:lnSpc>
        <a:spcPct val="110000"/>
      </a:lnSpc>
      <a:spcBef>
        <a:spcPct val="10000"/>
      </a:spcBef>
      <a:spcAft>
        <a:spcPct val="0"/>
      </a:spcAft>
      <a:defRPr sz="900" b="1" kern="1200">
        <a:solidFill>
          <a:srgbClr val="084B88"/>
        </a:solidFill>
        <a:latin typeface="Frutiger LT Std 47 Light Cn" pitchFamily="34" charset="0"/>
        <a:ea typeface="+mn-ea"/>
        <a:cs typeface="+mn-cs"/>
      </a:defRPr>
    </a:lvl4pPr>
    <a:lvl5pPr marL="1828800" algn="ctr" rtl="0" fontAlgn="base">
      <a:lnSpc>
        <a:spcPct val="110000"/>
      </a:lnSpc>
      <a:spcBef>
        <a:spcPct val="10000"/>
      </a:spcBef>
      <a:spcAft>
        <a:spcPct val="0"/>
      </a:spcAft>
      <a:defRPr sz="900" b="1" kern="1200">
        <a:solidFill>
          <a:srgbClr val="084B88"/>
        </a:solidFill>
        <a:latin typeface="Frutiger LT Std 47 Light Cn" pitchFamily="34" charset="0"/>
        <a:ea typeface="+mn-ea"/>
        <a:cs typeface="+mn-cs"/>
      </a:defRPr>
    </a:lvl5pPr>
    <a:lvl6pPr marL="2286000" algn="l" defTabSz="914400" rtl="0" eaLnBrk="1" latinLnBrk="0" hangingPunct="1">
      <a:defRPr sz="900" b="1" kern="1200">
        <a:solidFill>
          <a:srgbClr val="084B88"/>
        </a:solidFill>
        <a:latin typeface="Frutiger LT Std 47 Light Cn" pitchFamily="34" charset="0"/>
        <a:ea typeface="+mn-ea"/>
        <a:cs typeface="+mn-cs"/>
      </a:defRPr>
    </a:lvl6pPr>
    <a:lvl7pPr marL="2743200" algn="l" defTabSz="914400" rtl="0" eaLnBrk="1" latinLnBrk="0" hangingPunct="1">
      <a:defRPr sz="900" b="1" kern="1200">
        <a:solidFill>
          <a:srgbClr val="084B88"/>
        </a:solidFill>
        <a:latin typeface="Frutiger LT Std 47 Light Cn" pitchFamily="34" charset="0"/>
        <a:ea typeface="+mn-ea"/>
        <a:cs typeface="+mn-cs"/>
      </a:defRPr>
    </a:lvl7pPr>
    <a:lvl8pPr marL="3200400" algn="l" defTabSz="914400" rtl="0" eaLnBrk="1" latinLnBrk="0" hangingPunct="1">
      <a:defRPr sz="900" b="1" kern="1200">
        <a:solidFill>
          <a:srgbClr val="084B88"/>
        </a:solidFill>
        <a:latin typeface="Frutiger LT Std 47 Light Cn" pitchFamily="34" charset="0"/>
        <a:ea typeface="+mn-ea"/>
        <a:cs typeface="+mn-cs"/>
      </a:defRPr>
    </a:lvl8pPr>
    <a:lvl9pPr marL="3657600" algn="l" defTabSz="914400" rtl="0" eaLnBrk="1" latinLnBrk="0" hangingPunct="1">
      <a:defRPr sz="900" b="1" kern="1200">
        <a:solidFill>
          <a:srgbClr val="084B88"/>
        </a:solidFill>
        <a:latin typeface="Frutiger LT Std 47 Light Cn"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useTimings="0">
    <p:present/>
    <p:sldAll/>
    <p:penClr>
      <a:schemeClr val="tx1"/>
    </p:penClr>
  </p:showPr>
  <p:clrMru>
    <a:srgbClr val="0B9AB0"/>
    <a:srgbClr val="209CD3"/>
    <a:srgbClr val="CE0000"/>
    <a:srgbClr val="72C4E8"/>
    <a:srgbClr val="78CDF4"/>
    <a:srgbClr val="C0C73F"/>
    <a:srgbClr val="85C295"/>
    <a:srgbClr val="85C2F3"/>
    <a:srgbClr val="9DD9ED"/>
    <a:srgbClr val="C3152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6136" autoAdjust="0"/>
    <p:restoredTop sz="99813" autoAdjust="0"/>
  </p:normalViewPr>
  <p:slideViewPr>
    <p:cSldViewPr snapToGrid="0" showGuides="1">
      <p:cViewPr>
        <p:scale>
          <a:sx n="100" d="100"/>
          <a:sy n="100" d="100"/>
        </p:scale>
        <p:origin x="-856" y="-88"/>
      </p:cViewPr>
      <p:guideLst>
        <p:guide orient="horz" pos="4098"/>
        <p:guide pos="5667"/>
      </p:guideLst>
    </p:cSldViewPr>
  </p:slideViewPr>
  <p:outlineViewPr>
    <p:cViewPr>
      <p:scale>
        <a:sx n="33" d="100"/>
        <a:sy n="33" d="100"/>
      </p:scale>
      <p:origin x="16" y="1971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1" d="100"/>
          <a:sy n="51" d="100"/>
        </p:scale>
        <p:origin x="-1680" y="-114"/>
      </p:cViewPr>
      <p:guideLst>
        <p:guide orient="horz" pos="3024"/>
        <p:guide pos="2304"/>
      </p:guideLst>
    </p:cSldViewPr>
  </p:notesViewPr>
  <p:gridSpacing cx="39327138" cy="39327138"/>
</p:viewPr>
</file>

<file path=ppt/_rels/presentation.xml.rels><?xml version="1.0" encoding="UTF-8" standalone="yes"?>
<Relationships xmlns="http://schemas.openxmlformats.org/package/2006/relationships"><Relationship Id="rId14" Type="http://schemas.openxmlformats.org/officeDocument/2006/relationships/handoutMaster" Target="handoutMasters/handoutMaster1.xml"/><Relationship Id="rId20" Type="http://schemas.openxmlformats.org/officeDocument/2006/relationships/tableStyles" Target="tableStyles.xml"/><Relationship Id="rId4" Type="http://schemas.openxmlformats.org/officeDocument/2006/relationships/slide" Target="slides/slide3.xml"/><Relationship Id="rId7" Type="http://schemas.openxmlformats.org/officeDocument/2006/relationships/slide" Target="slides/slide6.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16" Type="http://schemas.openxmlformats.org/officeDocument/2006/relationships/tags" Target="tags/tag1.xml"/><Relationship Id="rId8" Type="http://schemas.openxmlformats.org/officeDocument/2006/relationships/slide" Target="slides/slide7.xml"/><Relationship Id="rId13" Type="http://schemas.openxmlformats.org/officeDocument/2006/relationships/notesMaster" Target="notesMasters/notesMaster1.xml"/><Relationship Id="rId10" Type="http://schemas.openxmlformats.org/officeDocument/2006/relationships/slide" Target="slides/slide9.xml"/><Relationship Id="rId5" Type="http://schemas.openxmlformats.org/officeDocument/2006/relationships/slide" Target="slides/slide4.xml"/><Relationship Id="rId15" Type="http://schemas.openxmlformats.org/officeDocument/2006/relationships/printerSettings" Target="printerSettings/printerSettings1.bin"/><Relationship Id="rId12" Type="http://schemas.openxmlformats.org/officeDocument/2006/relationships/slide" Target="slides/slide11.xml"/><Relationship Id="rId17" Type="http://schemas.openxmlformats.org/officeDocument/2006/relationships/presProps" Target="presProps.xml"/><Relationship Id="rId19" Type="http://schemas.openxmlformats.org/officeDocument/2006/relationships/theme" Target="theme/theme1.xml"/><Relationship Id="rId2" Type="http://schemas.openxmlformats.org/officeDocument/2006/relationships/slide" Target="slides/slide1.xml"/><Relationship Id="rId9" Type="http://schemas.openxmlformats.org/officeDocument/2006/relationships/slide" Target="slides/slide8.xml"/><Relationship Id="rId3" Type="http://schemas.openxmlformats.org/officeDocument/2006/relationships/slide" Target="slides/slide2.xml"/><Relationship Id="rId1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3169137" cy="480226"/>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algn="l" defTabSz="966051">
              <a:lnSpc>
                <a:spcPct val="100000"/>
              </a:lnSpc>
              <a:spcBef>
                <a:spcPct val="0"/>
              </a:spcBef>
              <a:defRPr sz="1300" b="0">
                <a:solidFill>
                  <a:schemeClr val="tx1"/>
                </a:solidFill>
                <a:effectLst/>
                <a:latin typeface="Arial" charset="0"/>
              </a:defRPr>
            </a:lvl1pPr>
          </a:lstStyle>
          <a:p>
            <a:pPr>
              <a:defRPr/>
            </a:pPr>
            <a:endParaRPr lang="en-US"/>
          </a:p>
        </p:txBody>
      </p:sp>
      <p:sp>
        <p:nvSpPr>
          <p:cNvPr id="129027" name="Rectangle 3"/>
          <p:cNvSpPr>
            <a:spLocks noGrp="1" noChangeArrowheads="1"/>
          </p:cNvSpPr>
          <p:nvPr>
            <p:ph type="dt" sz="quarter" idx="1"/>
          </p:nvPr>
        </p:nvSpPr>
        <p:spPr bwMode="auto">
          <a:xfrm>
            <a:off x="4144385" y="0"/>
            <a:ext cx="3169137" cy="480226"/>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algn="r" defTabSz="966051">
              <a:lnSpc>
                <a:spcPct val="100000"/>
              </a:lnSpc>
              <a:spcBef>
                <a:spcPct val="0"/>
              </a:spcBef>
              <a:defRPr sz="1300" b="0">
                <a:solidFill>
                  <a:schemeClr val="tx1"/>
                </a:solidFill>
                <a:effectLst/>
                <a:latin typeface="Arial" charset="0"/>
              </a:defRPr>
            </a:lvl1pPr>
          </a:lstStyle>
          <a:p>
            <a:pPr>
              <a:defRPr/>
            </a:pPr>
            <a:endParaRPr lang="en-US"/>
          </a:p>
        </p:txBody>
      </p:sp>
      <p:sp>
        <p:nvSpPr>
          <p:cNvPr id="129028" name="Rectangle 4"/>
          <p:cNvSpPr>
            <a:spLocks noGrp="1" noChangeArrowheads="1"/>
          </p:cNvSpPr>
          <p:nvPr>
            <p:ph type="ftr" sz="quarter" idx="2"/>
          </p:nvPr>
        </p:nvSpPr>
        <p:spPr bwMode="auto">
          <a:xfrm>
            <a:off x="0" y="9119319"/>
            <a:ext cx="3169137" cy="480226"/>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algn="l" defTabSz="966051">
              <a:lnSpc>
                <a:spcPct val="100000"/>
              </a:lnSpc>
              <a:spcBef>
                <a:spcPct val="0"/>
              </a:spcBef>
              <a:defRPr sz="1300" b="0">
                <a:solidFill>
                  <a:schemeClr val="tx1"/>
                </a:solidFill>
                <a:effectLst/>
                <a:latin typeface="Arial" charset="0"/>
              </a:defRPr>
            </a:lvl1pPr>
          </a:lstStyle>
          <a:p>
            <a:pPr>
              <a:defRPr/>
            </a:pPr>
            <a:endParaRPr lang="en-US"/>
          </a:p>
        </p:txBody>
      </p:sp>
      <p:sp>
        <p:nvSpPr>
          <p:cNvPr id="129029" name="Rectangle 5"/>
          <p:cNvSpPr>
            <a:spLocks noGrp="1" noChangeArrowheads="1"/>
          </p:cNvSpPr>
          <p:nvPr>
            <p:ph type="sldNum" sz="quarter" idx="3"/>
          </p:nvPr>
        </p:nvSpPr>
        <p:spPr bwMode="auto">
          <a:xfrm>
            <a:off x="4144385" y="9119319"/>
            <a:ext cx="3169137" cy="480226"/>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algn="r" defTabSz="966051">
              <a:lnSpc>
                <a:spcPct val="100000"/>
              </a:lnSpc>
              <a:spcBef>
                <a:spcPct val="0"/>
              </a:spcBef>
              <a:defRPr sz="1300" b="0">
                <a:solidFill>
                  <a:schemeClr val="tx1"/>
                </a:solidFill>
                <a:effectLst/>
                <a:latin typeface="Arial" charset="0"/>
              </a:defRPr>
            </a:lvl1pPr>
          </a:lstStyle>
          <a:p>
            <a:pPr>
              <a:defRPr/>
            </a:pPr>
            <a:fld id="{F8548808-1D7D-4A12-9157-289AA4DA27E8}"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169137" cy="480226"/>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algn="l" defTabSz="966051">
              <a:lnSpc>
                <a:spcPct val="100000"/>
              </a:lnSpc>
              <a:spcBef>
                <a:spcPct val="0"/>
              </a:spcBef>
              <a:defRPr sz="1300" b="0">
                <a:solidFill>
                  <a:schemeClr val="tx1"/>
                </a:solidFill>
                <a:effectLst/>
                <a:latin typeface="Arial" charset="0"/>
              </a:defRPr>
            </a:lvl1pPr>
          </a:lstStyle>
          <a:p>
            <a:pPr>
              <a:defRPr/>
            </a:pPr>
            <a:endParaRPr lang="en-US"/>
          </a:p>
        </p:txBody>
      </p:sp>
      <p:sp>
        <p:nvSpPr>
          <p:cNvPr id="9219" name="Rectangle 3"/>
          <p:cNvSpPr>
            <a:spLocks noGrp="1" noChangeArrowheads="1"/>
          </p:cNvSpPr>
          <p:nvPr>
            <p:ph type="dt" idx="1"/>
          </p:nvPr>
        </p:nvSpPr>
        <p:spPr bwMode="auto">
          <a:xfrm>
            <a:off x="4144385" y="0"/>
            <a:ext cx="3169137" cy="480226"/>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algn="r" defTabSz="966051">
              <a:lnSpc>
                <a:spcPct val="100000"/>
              </a:lnSpc>
              <a:spcBef>
                <a:spcPct val="0"/>
              </a:spcBef>
              <a:defRPr sz="1300" b="0">
                <a:solidFill>
                  <a:schemeClr val="tx1"/>
                </a:solidFill>
                <a:effectLst/>
                <a:latin typeface="Arial" charset="0"/>
              </a:defRPr>
            </a:lvl1pPr>
          </a:lstStyle>
          <a:p>
            <a:pPr>
              <a:defRPr/>
            </a:pPr>
            <a:endParaRPr lang="en-US"/>
          </a:p>
        </p:txBody>
      </p:sp>
      <p:sp>
        <p:nvSpPr>
          <p:cNvPr id="87044" name="Rectangle 4"/>
          <p:cNvSpPr>
            <a:spLocks noGrp="1" noRot="1" noChangeAspect="1" noChangeArrowheads="1" noTextEdit="1"/>
          </p:cNvSpPr>
          <p:nvPr>
            <p:ph type="sldImg" idx="2"/>
          </p:nvPr>
        </p:nvSpPr>
        <p:spPr bwMode="auto">
          <a:xfrm>
            <a:off x="1260475" y="720725"/>
            <a:ext cx="4799013" cy="3598863"/>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31856" y="4560487"/>
            <a:ext cx="5851489" cy="4320375"/>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9119319"/>
            <a:ext cx="3169137" cy="480226"/>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algn="l" defTabSz="966051">
              <a:lnSpc>
                <a:spcPct val="100000"/>
              </a:lnSpc>
              <a:spcBef>
                <a:spcPct val="0"/>
              </a:spcBef>
              <a:defRPr sz="1300" b="0">
                <a:solidFill>
                  <a:schemeClr val="tx1"/>
                </a:solidFill>
                <a:effectLst/>
                <a:latin typeface="Arial" charset="0"/>
              </a:defRPr>
            </a:lvl1pPr>
          </a:lstStyle>
          <a:p>
            <a:pPr>
              <a:defRPr/>
            </a:pPr>
            <a:endParaRPr lang="en-US"/>
          </a:p>
        </p:txBody>
      </p:sp>
      <p:sp>
        <p:nvSpPr>
          <p:cNvPr id="9223" name="Rectangle 7"/>
          <p:cNvSpPr>
            <a:spLocks noGrp="1" noChangeArrowheads="1"/>
          </p:cNvSpPr>
          <p:nvPr>
            <p:ph type="sldNum" sz="quarter" idx="5"/>
          </p:nvPr>
        </p:nvSpPr>
        <p:spPr bwMode="auto">
          <a:xfrm>
            <a:off x="4144385" y="9119319"/>
            <a:ext cx="3169137" cy="480226"/>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algn="r" defTabSz="966051">
              <a:lnSpc>
                <a:spcPct val="100000"/>
              </a:lnSpc>
              <a:spcBef>
                <a:spcPct val="0"/>
              </a:spcBef>
              <a:defRPr sz="1300" b="0">
                <a:solidFill>
                  <a:schemeClr val="tx1"/>
                </a:solidFill>
                <a:effectLst/>
                <a:latin typeface="Arial" charset="0"/>
              </a:defRPr>
            </a:lvl1pPr>
          </a:lstStyle>
          <a:p>
            <a:pPr>
              <a:defRPr/>
            </a:pPr>
            <a:fld id="{613E855A-EA69-4B42-8829-13A2403638E8}"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13E855A-EA69-4B42-8829-13A2403638E8}" type="slidenum">
              <a:rPr lang="en-US" smtClean="0"/>
              <a:pPr>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13E855A-EA69-4B42-8829-13A2403638E8}" type="slidenum">
              <a:rPr lang="en-US" smtClean="0"/>
              <a:pPr>
                <a:defRPr/>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13E855A-EA69-4B42-8829-13A2403638E8}"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13E855A-EA69-4B42-8829-13A2403638E8}"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ln/>
        </p:spPr>
      </p:sp>
      <p:sp>
        <p:nvSpPr>
          <p:cNvPr id="2765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13E855A-EA69-4B42-8829-13A2403638E8}"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13E855A-EA69-4B42-8829-13A2403638E8}"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13E855A-EA69-4B42-8829-13A2403638E8}" type="slidenum">
              <a:rPr lang="en-US" smtClean="0"/>
              <a:pPr>
                <a:defRPr/>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3"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3077" name="Rectangle 5"/>
          <p:cNvSpPr>
            <a:spLocks noGrp="1" noChangeArrowheads="1"/>
          </p:cNvSpPr>
          <p:nvPr>
            <p:ph type="ctrTitle"/>
          </p:nvPr>
        </p:nvSpPr>
        <p:spPr>
          <a:xfrm>
            <a:off x="457200" y="2667000"/>
            <a:ext cx="7772400" cy="1470025"/>
          </a:xfrm>
        </p:spPr>
        <p:txBody>
          <a:bodyPr/>
          <a:lstStyle>
            <a:lvl1pPr>
              <a:defRPr sz="3200">
                <a:solidFill>
                  <a:srgbClr val="0075B0"/>
                </a:solidFill>
                <a:effectLst/>
              </a:defRPr>
            </a:lvl1pPr>
          </a:lstStyle>
          <a:p>
            <a:r>
              <a:rPr lang="en-US" dirty="0"/>
              <a:t>Click to edit Master title style</a:t>
            </a:r>
          </a:p>
        </p:txBody>
      </p:sp>
      <p:sp>
        <p:nvSpPr>
          <p:cNvPr id="3078" name="Rectangle 6"/>
          <p:cNvSpPr>
            <a:spLocks noGrp="1" noChangeArrowheads="1"/>
          </p:cNvSpPr>
          <p:nvPr>
            <p:ph type="subTitle" idx="1"/>
          </p:nvPr>
        </p:nvSpPr>
        <p:spPr>
          <a:xfrm>
            <a:off x="457200" y="3581400"/>
            <a:ext cx="6400800" cy="685800"/>
          </a:xfrm>
        </p:spPr>
        <p:txBody>
          <a:bodyPr/>
          <a:lstStyle>
            <a:lvl1pPr marL="0" indent="0">
              <a:buFont typeface="Wingdings" pitchFamily="2" charset="2"/>
              <a:buNone/>
              <a:defRPr sz="2000">
                <a:solidFill>
                  <a:srgbClr val="00A9E0"/>
                </a:solidFill>
              </a:defRPr>
            </a:lvl1pPr>
          </a:lstStyle>
          <a:p>
            <a:r>
              <a:rPr lang="en-US" dirty="0"/>
              <a:t>Click to edit Master subtitle style</a:t>
            </a:r>
          </a:p>
        </p:txBody>
      </p:sp>
      <p:sp>
        <p:nvSpPr>
          <p:cNvPr id="9" name="Rectangle 7"/>
          <p:cNvSpPr>
            <a:spLocks noGrp="1" noChangeArrowheads="1"/>
          </p:cNvSpPr>
          <p:nvPr>
            <p:ph type="dt" sz="half" idx="10"/>
          </p:nvPr>
        </p:nvSpPr>
        <p:spPr bwMode="auto">
          <a:xfrm>
            <a:off x="533400" y="6000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a:lnSpc>
                <a:spcPct val="100000"/>
              </a:lnSpc>
              <a:spcBef>
                <a:spcPct val="0"/>
              </a:spcBef>
              <a:defRPr sz="1400" b="0">
                <a:solidFill>
                  <a:srgbClr val="00A9E0"/>
                </a:solidFill>
                <a:effectLst/>
                <a:latin typeface="+mn-lt"/>
              </a:defRPr>
            </a:lvl1pPr>
          </a:lstStyle>
          <a:p>
            <a:pPr>
              <a:defRPr/>
            </a:pPr>
            <a:endParaRPr lang="en-US" dirty="0"/>
          </a:p>
        </p:txBody>
      </p:sp>
      <p:pic>
        <p:nvPicPr>
          <p:cNvPr id="10" name="Picture 7"/>
          <p:cNvPicPr>
            <a:picLocks noChangeAspect="1"/>
          </p:cNvPicPr>
          <p:nvPr userDrawn="1"/>
        </p:nvPicPr>
        <p:blipFill>
          <a:blip r:embed="rId2" cstate="print"/>
          <a:srcRect l="7092"/>
          <a:stretch>
            <a:fillRect/>
          </a:stretch>
        </p:blipFill>
        <p:spPr bwMode="auto">
          <a:xfrm>
            <a:off x="-1" y="0"/>
            <a:ext cx="5338763" cy="2654300"/>
          </a:xfrm>
          <a:prstGeom prst="rect">
            <a:avLst/>
          </a:prstGeom>
          <a:noFill/>
          <a:ln w="9525">
            <a:noFill/>
            <a:miter lim="800000"/>
            <a:headEnd/>
            <a:tailEnd/>
          </a:ln>
        </p:spPr>
      </p:pic>
      <p:pic>
        <p:nvPicPr>
          <p:cNvPr id="13" name="Picture 8"/>
          <p:cNvPicPr>
            <a:picLocks noChangeAspect="1"/>
          </p:cNvPicPr>
          <p:nvPr userDrawn="1"/>
        </p:nvPicPr>
        <p:blipFill>
          <a:blip r:embed="rId3" cstate="print"/>
          <a:srcRect b="10715"/>
          <a:stretch>
            <a:fillRect/>
          </a:stretch>
        </p:blipFill>
        <p:spPr bwMode="auto">
          <a:xfrm>
            <a:off x="5486400" y="0"/>
            <a:ext cx="3657600" cy="1371600"/>
          </a:xfrm>
          <a:prstGeom prst="rect">
            <a:avLst/>
          </a:prstGeom>
          <a:noFill/>
          <a:ln w="9525">
            <a:noFill/>
            <a:miter lim="800000"/>
            <a:headEnd/>
            <a:tailEnd/>
          </a:ln>
        </p:spPr>
      </p:pic>
      <p:pic>
        <p:nvPicPr>
          <p:cNvPr id="14" name="Picture 9"/>
          <p:cNvPicPr>
            <a:picLocks noChangeAspect="1"/>
          </p:cNvPicPr>
          <p:nvPr userDrawn="1"/>
        </p:nvPicPr>
        <p:blipFill>
          <a:blip r:embed="rId4" cstate="print"/>
          <a:srcRect b="15143"/>
          <a:stretch>
            <a:fillRect/>
          </a:stretch>
        </p:blipFill>
        <p:spPr bwMode="auto">
          <a:xfrm>
            <a:off x="5486400" y="1524000"/>
            <a:ext cx="3657600" cy="1130300"/>
          </a:xfrm>
          <a:prstGeom prst="rect">
            <a:avLst/>
          </a:prstGeom>
          <a:noFill/>
          <a:ln w="9525">
            <a:noFill/>
            <a:miter lim="800000"/>
            <a:headEnd/>
            <a:tailEnd/>
          </a:ln>
        </p:spPr>
      </p:pic>
      <p:pic>
        <p:nvPicPr>
          <p:cNvPr id="15" name="Picture 14"/>
          <p:cNvPicPr>
            <a:picLocks noChangeAspect="1"/>
          </p:cNvPicPr>
          <p:nvPr userDrawn="1"/>
        </p:nvPicPr>
        <p:blipFill>
          <a:blip r:embed="rId5" cstate="print"/>
          <a:stretch>
            <a:fillRect/>
          </a:stretch>
        </p:blipFill>
        <p:spPr>
          <a:xfrm>
            <a:off x="0" y="6629400"/>
            <a:ext cx="9144000" cy="228600"/>
          </a:xfrm>
          <a:prstGeom prst="rect">
            <a:avLst/>
          </a:prstGeom>
        </p:spPr>
      </p:pic>
      <p:pic>
        <p:nvPicPr>
          <p:cNvPr id="16" name="Picture 15" descr="PPT_PPM1.jpg"/>
          <p:cNvPicPr>
            <a:picLocks noChangeAspect="1"/>
          </p:cNvPicPr>
          <p:nvPr userDrawn="1"/>
        </p:nvPicPr>
        <p:blipFill>
          <a:blip r:embed="rId6" cstate="print"/>
          <a:srcRect l="70139" t="83333" b="2639"/>
          <a:stretch>
            <a:fillRect/>
          </a:stretch>
        </p:blipFill>
        <p:spPr bwMode="auto">
          <a:xfrm>
            <a:off x="6375400" y="5467350"/>
            <a:ext cx="2730500" cy="962025"/>
          </a:xfrm>
          <a:prstGeom prst="rect">
            <a:avLst/>
          </a:prstGeom>
          <a:noFill/>
          <a:ln w="9525">
            <a:noFill/>
            <a:miter lim="800000"/>
            <a:headEnd/>
            <a:tailEnd/>
          </a:ln>
        </p:spPr>
      </p:pic>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3914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196975"/>
            <a:ext cx="41910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9475" y="1196975"/>
            <a:ext cx="4191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3914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196975"/>
            <a:ext cx="41910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4689475" y="1196975"/>
            <a:ext cx="41910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9475" y="3711575"/>
            <a:ext cx="41910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391400"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196975"/>
            <a:ext cx="41910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4689475" y="1196975"/>
            <a:ext cx="41910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9475" y="3711575"/>
            <a:ext cx="41910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3914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196975"/>
            <a:ext cx="41910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hart Placeholder 3"/>
          <p:cNvSpPr>
            <a:spLocks noGrp="1"/>
          </p:cNvSpPr>
          <p:nvPr>
            <p:ph type="chart" sz="half" idx="2"/>
          </p:nvPr>
        </p:nvSpPr>
        <p:spPr>
          <a:xfrm>
            <a:off x="4689475" y="1196975"/>
            <a:ext cx="4191000" cy="4876800"/>
          </a:xfrm>
        </p:spPr>
        <p:txBody>
          <a:bodyPr/>
          <a:lstStyle/>
          <a:p>
            <a:pPr lvl="0"/>
            <a:endParaRPr lang="en-US" noProof="0" smtClean="0"/>
          </a:p>
        </p:txBody>
      </p:sp>
      <p:sp>
        <p:nvSpPr>
          <p:cNvPr id="5"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3914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46075" y="1196975"/>
            <a:ext cx="8534400" cy="4876800"/>
          </a:xfrm>
        </p:spPr>
        <p:txBody>
          <a:bodyPr/>
          <a:lstStyle/>
          <a:p>
            <a:pPr lvl="0"/>
            <a:endParaRPr lang="en-US" noProof="0" smtClean="0"/>
          </a:p>
        </p:txBody>
      </p:sp>
      <p:sp>
        <p:nvSpPr>
          <p:cNvPr id="4"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391400" cy="6858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46075" y="1196975"/>
            <a:ext cx="4191000" cy="2362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346075" y="3711575"/>
            <a:ext cx="41910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89475" y="1196975"/>
            <a:ext cx="4191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391400"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196975"/>
            <a:ext cx="41910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689475" y="1196975"/>
            <a:ext cx="4191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391400" cy="6858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346075" y="1196975"/>
            <a:ext cx="4191000" cy="4876800"/>
          </a:xfrm>
        </p:spPr>
        <p:txBody>
          <a:bodyPr/>
          <a:lstStyle/>
          <a:p>
            <a:pPr lvl="0"/>
            <a:endParaRPr lang="en-US" noProof="0" smtClean="0"/>
          </a:p>
        </p:txBody>
      </p:sp>
      <p:sp>
        <p:nvSpPr>
          <p:cNvPr id="4" name="Text Placeholder 3"/>
          <p:cNvSpPr>
            <a:spLocks noGrp="1"/>
          </p:cNvSpPr>
          <p:nvPr>
            <p:ph type="body" sz="half" idx="2"/>
          </p:nvPr>
        </p:nvSpPr>
        <p:spPr>
          <a:xfrm>
            <a:off x="4689475" y="1196975"/>
            <a:ext cx="4191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losing Slide">
    <p:spTree>
      <p:nvGrpSpPr>
        <p:cNvPr id="1" name=""/>
        <p:cNvGrpSpPr/>
        <p:nvPr/>
      </p:nvGrpSpPr>
      <p:grpSpPr>
        <a:xfrm>
          <a:off x="0" y="0"/>
          <a:ext cx="0" cy="0"/>
          <a:chOff x="0" y="0"/>
          <a:chExt cx="0" cy="0"/>
        </a:xfrm>
      </p:grpSpPr>
      <p:sp>
        <p:nvSpPr>
          <p:cNvPr id="5" name="Rectangle 4"/>
          <p:cNvSpPr/>
          <p:nvPr userDrawn="1"/>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ustom Layout">
    <p:spTree>
      <p:nvGrpSpPr>
        <p:cNvPr id="1" name=""/>
        <p:cNvGrpSpPr/>
        <p:nvPr/>
      </p:nvGrpSpPr>
      <p:grpSpPr>
        <a:xfrm>
          <a:off x="0" y="0"/>
          <a:ext cx="0" cy="0"/>
          <a:chOff x="0" y="0"/>
          <a:chExt cx="0" cy="0"/>
        </a:xfrm>
      </p:grpSpPr>
      <p:pic>
        <p:nvPicPr>
          <p:cNvPr id="5" name="Picture 4" descr="wallpaper_1280x1024-C.bmp"/>
          <p:cNvPicPr>
            <a:picLocks noChangeAspect="1"/>
          </p:cNvPicPr>
          <p:nvPr userDrawn="1"/>
        </p:nvPicPr>
        <p:blipFill>
          <a:blip r:embed="rId2" cstate="print"/>
          <a:stretch>
            <a:fillRect/>
          </a:stretch>
        </p:blipFill>
        <p:spPr>
          <a:xfrm flipH="1">
            <a:off x="1" y="0"/>
            <a:ext cx="9143999" cy="6858000"/>
          </a:xfrm>
          <a:prstGeom prst="rect">
            <a:avLst/>
          </a:prstGeom>
        </p:spPr>
      </p:pic>
      <p:sp>
        <p:nvSpPr>
          <p:cNvPr id="2" name="Title 1"/>
          <p:cNvSpPr>
            <a:spLocks noGrp="1"/>
          </p:cNvSpPr>
          <p:nvPr>
            <p:ph type="title"/>
          </p:nvPr>
        </p:nvSpPr>
        <p:spPr>
          <a:xfrm>
            <a:off x="1300163" y="5553075"/>
            <a:ext cx="7391400" cy="685800"/>
          </a:xfrm>
        </p:spPr>
        <p:txBody>
          <a:bodyPr/>
          <a:lstStyle>
            <a:lvl1pPr algn="r">
              <a:defRPr sz="3200">
                <a:solidFill>
                  <a:schemeClr val="bg1"/>
                </a:solidFill>
              </a:defRPr>
            </a:lvl1pPr>
          </a:lstStyle>
          <a:p>
            <a:r>
              <a:rPr lang="en-US" dirty="0" smtClean="0"/>
              <a:t>Click to edit Master title style</a:t>
            </a:r>
            <a:endParaRPr 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2_Custom Layout">
    <p:spTree>
      <p:nvGrpSpPr>
        <p:cNvPr id="1" name=""/>
        <p:cNvGrpSpPr/>
        <p:nvPr/>
      </p:nvGrpSpPr>
      <p:grpSpPr>
        <a:xfrm>
          <a:off x="0" y="0"/>
          <a:ext cx="0" cy="0"/>
          <a:chOff x="0" y="0"/>
          <a:chExt cx="0" cy="0"/>
        </a:xfrm>
      </p:grpSpPr>
      <p:sp>
        <p:nvSpPr>
          <p:cNvPr id="4" name="Rectangle 5"/>
          <p:cNvSpPr txBox="1">
            <a:spLocks noChangeArrowheads="1"/>
          </p:cNvSpPr>
          <p:nvPr userDrawn="1"/>
        </p:nvSpPr>
        <p:spPr bwMode="auto">
          <a:xfrm>
            <a:off x="457200" y="2667000"/>
            <a:ext cx="7772400" cy="147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2800">
                <a:solidFill>
                  <a:srgbClr val="0075B0"/>
                </a:solidFill>
                <a:effect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0075B0"/>
                </a:solidFill>
                <a:effectLst/>
                <a:uLnTx/>
                <a:uFillTx/>
                <a:latin typeface="+mj-lt"/>
                <a:ea typeface="+mj-ea"/>
                <a:cs typeface="+mj-cs"/>
              </a:rPr>
              <a:t>Click to edit Master title style</a:t>
            </a:r>
            <a:endParaRPr kumimoji="0" lang="en-US" sz="3200" b="0" i="0" u="none" strike="noStrike" kern="0" cap="none" spc="0" normalizeH="0" baseline="0" noProof="0" dirty="0">
              <a:ln>
                <a:noFill/>
              </a:ln>
              <a:solidFill>
                <a:srgbClr val="0075B0"/>
              </a:solidFill>
              <a:effectLst/>
              <a:uLnTx/>
              <a:uFillTx/>
              <a:latin typeface="+mj-lt"/>
              <a:ea typeface="+mj-ea"/>
              <a:cs typeface="+mj-cs"/>
            </a:endParaRPr>
          </a:p>
        </p:txBody>
      </p:sp>
      <p:sp>
        <p:nvSpPr>
          <p:cNvPr id="5" name="Rectangle 6"/>
          <p:cNvSpPr>
            <a:spLocks noGrp="1" noChangeArrowheads="1"/>
          </p:cNvSpPr>
          <p:nvPr>
            <p:ph type="subTitle" idx="1"/>
          </p:nvPr>
        </p:nvSpPr>
        <p:spPr>
          <a:xfrm>
            <a:off x="457200" y="3581400"/>
            <a:ext cx="6400800" cy="685800"/>
          </a:xfrm>
        </p:spPr>
        <p:txBody>
          <a:bodyPr/>
          <a:lstStyle>
            <a:lvl1pPr marL="0" indent="0">
              <a:buFont typeface="Wingdings" pitchFamily="2" charset="2"/>
              <a:buNone/>
              <a:defRPr sz="2000">
                <a:solidFill>
                  <a:srgbClr val="00A9E0"/>
                </a:solidFill>
              </a:defRPr>
            </a:lvl1pPr>
          </a:lstStyle>
          <a:p>
            <a:r>
              <a:rPr lang="en-US" dirty="0"/>
              <a:t>Click to edit Master subtitle style</a:t>
            </a:r>
          </a:p>
        </p:txBody>
      </p:sp>
      <p:sp>
        <p:nvSpPr>
          <p:cNvPr id="6" name="Rectangle 7"/>
          <p:cNvSpPr>
            <a:spLocks noGrp="1" noChangeArrowheads="1"/>
          </p:cNvSpPr>
          <p:nvPr>
            <p:ph type="dt" sz="half" idx="11"/>
          </p:nvPr>
        </p:nvSpPr>
        <p:spPr bwMode="auto">
          <a:xfrm>
            <a:off x="533400" y="6000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a:lnSpc>
                <a:spcPct val="100000"/>
              </a:lnSpc>
              <a:spcBef>
                <a:spcPct val="0"/>
              </a:spcBef>
              <a:defRPr sz="1400" b="0">
                <a:solidFill>
                  <a:srgbClr val="00A9E0"/>
                </a:solidFill>
                <a:effectLst/>
                <a:latin typeface="+mn-lt"/>
              </a:defRPr>
            </a:lvl1pPr>
          </a:lstStyle>
          <a:p>
            <a:pPr>
              <a:defRPr/>
            </a:pPr>
            <a:endParaRPr lang="en-US" dirty="0"/>
          </a:p>
        </p:txBody>
      </p:sp>
      <p:pic>
        <p:nvPicPr>
          <p:cNvPr id="7" name="Picture 6"/>
          <p:cNvPicPr>
            <a:picLocks noChangeAspect="1"/>
          </p:cNvPicPr>
          <p:nvPr userDrawn="1"/>
        </p:nvPicPr>
        <p:blipFill>
          <a:blip r:embed="rId2" cstate="print"/>
          <a:stretch>
            <a:fillRect/>
          </a:stretch>
        </p:blipFill>
        <p:spPr>
          <a:xfrm>
            <a:off x="0" y="6705600"/>
            <a:ext cx="9144000" cy="152400"/>
          </a:xfrm>
          <a:prstGeom prst="rect">
            <a:avLst/>
          </a:prstGeom>
        </p:spPr>
      </p:pic>
      <p:pic>
        <p:nvPicPr>
          <p:cNvPr id="8" name="Picture 7" descr="PPT_PPM1.jpg"/>
          <p:cNvPicPr>
            <a:picLocks noChangeAspect="1"/>
          </p:cNvPicPr>
          <p:nvPr userDrawn="1"/>
        </p:nvPicPr>
        <p:blipFill>
          <a:blip r:embed="rId3" cstate="print"/>
          <a:srcRect l="70139" t="83333" b="2639"/>
          <a:stretch>
            <a:fillRect/>
          </a:stretch>
        </p:blipFill>
        <p:spPr bwMode="auto">
          <a:xfrm>
            <a:off x="6375400" y="5467350"/>
            <a:ext cx="2730500" cy="962025"/>
          </a:xfrm>
          <a:prstGeom prst="rect">
            <a:avLst/>
          </a:prstGeom>
          <a:noFill/>
          <a:ln w="9525">
            <a:noFill/>
            <a:miter lim="800000"/>
            <a:headEnd/>
            <a:tailEnd/>
          </a:ln>
        </p:spPr>
      </p:pic>
      <p:sp>
        <p:nvSpPr>
          <p:cNvPr id="12" name="Rectangle 11"/>
          <p:cNvSpPr/>
          <p:nvPr userDrawn="1"/>
        </p:nvSpPr>
        <p:spPr bwMode="auto">
          <a:xfrm>
            <a:off x="-1219200" y="304800"/>
            <a:ext cx="1219200" cy="10668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13" name="Rectangle 12"/>
          <p:cNvSpPr/>
          <p:nvPr userDrawn="1"/>
        </p:nvSpPr>
        <p:spPr bwMode="auto">
          <a:xfrm>
            <a:off x="457200" y="304800"/>
            <a:ext cx="381000" cy="9906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14" name="Rectangle 13"/>
          <p:cNvSpPr/>
          <p:nvPr userDrawn="1"/>
        </p:nvSpPr>
        <p:spPr bwMode="auto">
          <a:xfrm>
            <a:off x="228600" y="381000"/>
            <a:ext cx="8915400" cy="9906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Custom Layout">
    <p:spTree>
      <p:nvGrpSpPr>
        <p:cNvPr id="1" name=""/>
        <p:cNvGrpSpPr/>
        <p:nvPr/>
      </p:nvGrpSpPr>
      <p:grpSpPr>
        <a:xfrm>
          <a:off x="0" y="0"/>
          <a:ext cx="0" cy="0"/>
          <a:chOff x="0" y="0"/>
          <a:chExt cx="0" cy="0"/>
        </a:xfrm>
      </p:grpSpPr>
      <p:sp>
        <p:nvSpPr>
          <p:cNvPr id="5" name="Rectangle 4"/>
          <p:cNvSpPr/>
          <p:nvPr userDrawn="1"/>
        </p:nvSpPr>
        <p:spPr bwMode="auto">
          <a:xfrm>
            <a:off x="0" y="0"/>
            <a:ext cx="9144000" cy="68580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2" name="Title 1"/>
          <p:cNvSpPr>
            <a:spLocks noGrp="1"/>
          </p:cNvSpPr>
          <p:nvPr>
            <p:ph type="title"/>
          </p:nvPr>
        </p:nvSpPr>
        <p:spPr>
          <a:xfrm>
            <a:off x="1300163" y="5553075"/>
            <a:ext cx="7391400" cy="685800"/>
          </a:xfrm>
        </p:spPr>
        <p:txBody>
          <a:bodyPr/>
          <a:lstStyle>
            <a:lvl1pPr algn="r">
              <a:defRPr sz="3200">
                <a:solidFill>
                  <a:srgbClr val="FFFFFF"/>
                </a:solidFill>
              </a:defRPr>
            </a:lvl1pPr>
          </a:lstStyle>
          <a:p>
            <a:r>
              <a:rPr lang="en-US" dirty="0" smtClean="0"/>
              <a:t>Click to edit Master title style</a:t>
            </a:r>
            <a:endParaRPr lang="en-US" dirty="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Header">
    <p:spTree>
      <p:nvGrpSpPr>
        <p:cNvPr id="1" name=""/>
        <p:cNvGrpSpPr/>
        <p:nvPr/>
      </p:nvGrpSpPr>
      <p:grpSpPr>
        <a:xfrm>
          <a:off x="0" y="0"/>
          <a:ext cx="0" cy="0"/>
          <a:chOff x="0" y="0"/>
          <a:chExt cx="0" cy="0"/>
        </a:xfrm>
      </p:grpSpPr>
      <p:pic>
        <p:nvPicPr>
          <p:cNvPr id="12" name="Picture 11" descr="logo.bmp"/>
          <p:cNvPicPr>
            <a:picLocks noChangeAspect="1"/>
          </p:cNvPicPr>
          <p:nvPr userDrawn="1"/>
        </p:nvPicPr>
        <p:blipFill>
          <a:blip r:embed="rId2" cstate="print"/>
          <a:stretch>
            <a:fillRect/>
          </a:stretch>
        </p:blipFill>
        <p:spPr>
          <a:xfrm>
            <a:off x="0" y="0"/>
            <a:ext cx="9144000" cy="6858000"/>
          </a:xfrm>
          <a:prstGeom prst="rect">
            <a:avLst/>
          </a:prstGeom>
        </p:spPr>
      </p:pic>
      <p:sp>
        <p:nvSpPr>
          <p:cNvPr id="7" name="Rectangle 6"/>
          <p:cNvSpPr>
            <a:spLocks noGrp="1" noChangeArrowheads="1"/>
          </p:cNvSpPr>
          <p:nvPr>
            <p:ph type="subTitle" idx="1"/>
          </p:nvPr>
        </p:nvSpPr>
        <p:spPr>
          <a:xfrm>
            <a:off x="457200" y="3581400"/>
            <a:ext cx="6400800" cy="685800"/>
          </a:xfrm>
        </p:spPr>
        <p:txBody>
          <a:bodyPr/>
          <a:lstStyle>
            <a:lvl1pPr marL="0" indent="0">
              <a:buFont typeface="Wingdings" pitchFamily="2" charset="2"/>
              <a:buNone/>
              <a:defRPr sz="2000">
                <a:solidFill>
                  <a:srgbClr val="FFFFFF"/>
                </a:solidFill>
              </a:defRPr>
            </a:lvl1pPr>
          </a:lstStyle>
          <a:p>
            <a:r>
              <a:rPr lang="en-US" dirty="0"/>
              <a:t>Click to edit Master subtitle style</a:t>
            </a:r>
          </a:p>
        </p:txBody>
      </p:sp>
      <p:sp>
        <p:nvSpPr>
          <p:cNvPr id="10" name="Title 9"/>
          <p:cNvSpPr>
            <a:spLocks noGrp="1"/>
          </p:cNvSpPr>
          <p:nvPr>
            <p:ph type="title"/>
          </p:nvPr>
        </p:nvSpPr>
        <p:spPr>
          <a:xfrm>
            <a:off x="419100" y="3073400"/>
            <a:ext cx="7391400" cy="685800"/>
          </a:xfrm>
        </p:spPr>
        <p:txBody>
          <a:bodyPr/>
          <a:lstStyle>
            <a:lvl1pPr>
              <a:defRPr sz="3200">
                <a:solidFill>
                  <a:schemeClr val="bg1"/>
                </a:solidFill>
              </a:defRPr>
            </a:lvl1pPr>
          </a:lstStyle>
          <a:p>
            <a:r>
              <a:rPr lang="en-US" dirty="0" smtClean="0"/>
              <a:t>Click to edit Master title style</a:t>
            </a:r>
            <a:endParaRPr lang="en-US" dirty="0"/>
          </a:p>
        </p:txBody>
      </p:sp>
      <p:sp>
        <p:nvSpPr>
          <p:cNvPr id="11" name="Rectangle 7"/>
          <p:cNvSpPr>
            <a:spLocks noGrp="1" noChangeArrowheads="1"/>
          </p:cNvSpPr>
          <p:nvPr>
            <p:ph type="dt" sz="half" idx="11"/>
          </p:nvPr>
        </p:nvSpPr>
        <p:spPr bwMode="auto">
          <a:xfrm>
            <a:off x="533400" y="6000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a:lnSpc>
                <a:spcPct val="100000"/>
              </a:lnSpc>
              <a:spcBef>
                <a:spcPct val="0"/>
              </a:spcBef>
              <a:defRPr sz="1400" b="0">
                <a:solidFill>
                  <a:schemeClr val="bg1"/>
                </a:solidFill>
                <a:effectLst/>
                <a:latin typeface="+mn-lt"/>
              </a:defRPr>
            </a:lvl1pPr>
          </a:lstStyle>
          <a:p>
            <a:pPr>
              <a:defRPr/>
            </a:pPr>
            <a:endParaRPr lang="en-US" dirty="0"/>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46075" y="1196975"/>
            <a:ext cx="4191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9475" y="1196975"/>
            <a:ext cx="4191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96975"/>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44675"/>
            <a:ext cx="4040188"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196975"/>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44675"/>
            <a:ext cx="4041775"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8"/>
          <p:cNvSpPr>
            <a:spLocks noGrp="1"/>
          </p:cNvSpPr>
          <p:nvPr>
            <p:ph type="sldNum" sz="quarter" idx="10"/>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
        <p:nvSpPr>
          <p:cNvPr id="8" name="Title 1"/>
          <p:cNvSpPr>
            <a:spLocks noGrp="1"/>
          </p:cNvSpPr>
          <p:nvPr>
            <p:ph type="title"/>
          </p:nvPr>
        </p:nvSpPr>
        <p:spPr>
          <a:xfrm>
            <a:off x="304800" y="381000"/>
            <a:ext cx="7391400" cy="685800"/>
          </a:xfrm>
        </p:spPr>
        <p:txBody>
          <a:bodyPr/>
          <a:lstStyle/>
          <a:p>
            <a:r>
              <a:rPr lang="en-US" dirty="0" smtClean="0"/>
              <a:t>Click to edit Master title style</a:t>
            </a:r>
            <a:endParaRPr lang="en-US" dirty="0"/>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8"/>
          <p:cNvSpPr>
            <a:spLocks noGrp="1"/>
          </p:cNvSpPr>
          <p:nvPr>
            <p:ph type="sldNum" sz="quarter" idx="4"/>
          </p:nvPr>
        </p:nvSpPr>
        <p:spPr>
          <a:xfrm>
            <a:off x="6934200" y="6248400"/>
            <a:ext cx="2133600" cy="365125"/>
          </a:xfrm>
          <a:prstGeom prst="rect">
            <a:avLst/>
          </a:prstGeom>
        </p:spPr>
        <p:txBody>
          <a:bodyPr vert="horz" lIns="91440" tIns="45720" rIns="91440" bIns="45720" rtlCol="0" anchor="ctr"/>
          <a:lstStyle>
            <a:lvl1pPr algn="r">
              <a:defRPr sz="1200">
                <a:solidFill>
                  <a:srgbClr val="9A9B9C"/>
                </a:solidFill>
              </a:defRPr>
            </a:lvl1pPr>
          </a:lstStyle>
          <a:p>
            <a:fld id="{6945FA41-2889-9D4A-97AB-326C4B1983F9}" type="slidenum">
              <a:rPr lang="en-US" smtClean="0"/>
              <a:pPr/>
              <a:t>‹#›</a:t>
            </a:fld>
            <a:endParaRPr lang="en-US" dirty="0"/>
          </a:p>
        </p:txBody>
      </p:sp>
      <p:sp>
        <p:nvSpPr>
          <p:cNvPr id="6" name="Rectangle 5"/>
          <p:cNvSpPr/>
          <p:nvPr userDrawn="1"/>
        </p:nvSpPr>
        <p:spPr bwMode="auto">
          <a:xfrm>
            <a:off x="228600" y="914400"/>
            <a:ext cx="7162800" cy="609600"/>
          </a:xfrm>
          <a:prstGeom prst="rect">
            <a:avLst/>
          </a:prstGeom>
          <a:solidFill>
            <a:schemeClr val="bg1"/>
          </a:soli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Tree>
  </p:cSld>
  <p:clrMapOvr>
    <a:overrideClrMapping bg1="lt1" tx1="dk1" bg2="lt2" tx2="dk2" accent1="accent1" accent2="accent2" accent3="accent3" accent4="accent4" accent5="accent5" accent6="accent6" hlink="hlink" folHlink="folHlink"/>
  </p:clrMapOvr>
  <p:transition spd="slow"/>
</p:sldLayout>
</file>

<file path=ppt/slideMasters/_rels/slideMaster1.xml.rels><?xml version="1.0" encoding="UTF-8" standalone="yes"?>
<Relationships xmlns="http://schemas.openxmlformats.org/package/2006/relationships"><Relationship Id="rId14" Type="http://schemas.openxmlformats.org/officeDocument/2006/relationships/slideLayout" Target="../slideLayouts/slideLayout14.xml"/><Relationship Id="rId20" Type="http://schemas.openxmlformats.org/officeDocument/2006/relationships/slideLayout" Target="../slideLayouts/slideLayout20.xml"/><Relationship Id="rId4" Type="http://schemas.openxmlformats.org/officeDocument/2006/relationships/slideLayout" Target="../slideLayouts/slideLayout4.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jpeg"/><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slideLayout" Target="../slideLayouts/slideLayout16.xml"/><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19" Type="http://schemas.openxmlformats.org/officeDocument/2006/relationships/slideLayout" Target="../slideLayouts/slideLayout19.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381000"/>
            <a:ext cx="73914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3078" name="Rectangle 3"/>
          <p:cNvSpPr>
            <a:spLocks noGrp="1" noChangeArrowheads="1"/>
          </p:cNvSpPr>
          <p:nvPr>
            <p:ph type="body" idx="1"/>
          </p:nvPr>
        </p:nvSpPr>
        <p:spPr bwMode="auto">
          <a:xfrm>
            <a:off x="346075" y="1206500"/>
            <a:ext cx="8534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4" name="Text Box 10"/>
          <p:cNvSpPr txBox="1">
            <a:spLocks noChangeArrowheads="1"/>
          </p:cNvSpPr>
          <p:nvPr/>
        </p:nvSpPr>
        <p:spPr bwMode="auto">
          <a:xfrm>
            <a:off x="8243888" y="6610350"/>
            <a:ext cx="914400" cy="228600"/>
          </a:xfrm>
          <a:prstGeom prst="rect">
            <a:avLst/>
          </a:prstGeom>
          <a:noFill/>
          <a:ln w="9525">
            <a:noFill/>
            <a:miter lim="800000"/>
            <a:headEnd/>
            <a:tailEnd/>
          </a:ln>
          <a:effectLst/>
        </p:spPr>
        <p:txBody>
          <a:bodyPr>
            <a:spAutoFit/>
          </a:bodyPr>
          <a:lstStyle/>
          <a:p>
            <a:pPr algn="r">
              <a:lnSpc>
                <a:spcPct val="100000"/>
              </a:lnSpc>
              <a:spcBef>
                <a:spcPct val="50000"/>
              </a:spcBef>
              <a:defRPr/>
            </a:pPr>
            <a:r>
              <a:rPr lang="en-US">
                <a:solidFill>
                  <a:schemeClr val="bg1"/>
                </a:solidFill>
                <a:latin typeface="Arial" charset="0"/>
              </a:rPr>
              <a:t>Page  </a:t>
            </a:r>
            <a:fld id="{8D8F9AFF-AA49-46E8-BDCF-F5125AA8984F}" type="slidenum">
              <a:rPr lang="en-US">
                <a:solidFill>
                  <a:schemeClr val="bg1"/>
                </a:solidFill>
                <a:latin typeface="Arial" charset="0"/>
              </a:rPr>
              <a:pPr algn="r">
                <a:lnSpc>
                  <a:spcPct val="100000"/>
                </a:lnSpc>
                <a:spcBef>
                  <a:spcPct val="50000"/>
                </a:spcBef>
                <a:defRPr/>
              </a:pPr>
              <a:t>‹#›</a:t>
            </a:fld>
            <a:endParaRPr lang="en-US">
              <a:solidFill>
                <a:schemeClr val="bg1"/>
              </a:solidFill>
              <a:latin typeface="Arial" charset="0"/>
            </a:endParaRPr>
          </a:p>
        </p:txBody>
      </p:sp>
      <p:sp>
        <p:nvSpPr>
          <p:cNvPr id="1035" name="Line 11"/>
          <p:cNvSpPr>
            <a:spLocks noChangeShapeType="1"/>
          </p:cNvSpPr>
          <p:nvPr/>
        </p:nvSpPr>
        <p:spPr bwMode="auto">
          <a:xfrm>
            <a:off x="381000" y="990600"/>
            <a:ext cx="7010400" cy="0"/>
          </a:xfrm>
          <a:prstGeom prst="line">
            <a:avLst/>
          </a:prstGeom>
          <a:noFill/>
          <a:ln w="28575">
            <a:solidFill>
              <a:srgbClr val="C0C0C0"/>
            </a:solidFill>
            <a:round/>
            <a:headEnd/>
            <a:tailEnd/>
          </a:ln>
          <a:effectLst/>
        </p:spPr>
        <p:txBody>
          <a:bodyPr/>
          <a:lstStyle/>
          <a:p>
            <a:pPr>
              <a:defRPr/>
            </a:pPr>
            <a:endParaRPr lang="en-US" dirty="0">
              <a:effectLst>
                <a:outerShdw blurRad="38100" dist="38100" dir="2700000" algn="tl">
                  <a:srgbClr val="000000">
                    <a:alpha val="43137"/>
                  </a:srgbClr>
                </a:outerShdw>
              </a:effectLst>
              <a:latin typeface="Arial" pitchFamily="34" charset="0"/>
            </a:endParaRPr>
          </a:p>
        </p:txBody>
      </p:sp>
      <p:pic>
        <p:nvPicPr>
          <p:cNvPr id="10" name="Picture 9"/>
          <p:cNvPicPr>
            <a:picLocks noChangeAspect="1"/>
          </p:cNvPicPr>
          <p:nvPr/>
        </p:nvPicPr>
        <p:blipFill>
          <a:blip r:embed="rId22" cstate="print"/>
          <a:stretch>
            <a:fillRect/>
          </a:stretch>
        </p:blipFill>
        <p:spPr>
          <a:xfrm>
            <a:off x="0" y="0"/>
            <a:ext cx="9144000" cy="228600"/>
          </a:xfrm>
          <a:prstGeom prst="rect">
            <a:avLst/>
          </a:prstGeom>
        </p:spPr>
      </p:pic>
      <p:pic>
        <p:nvPicPr>
          <p:cNvPr id="11" name="Picture 7" descr="PPT_PPM1.jpg"/>
          <p:cNvPicPr>
            <a:picLocks noChangeAspect="1"/>
          </p:cNvPicPr>
          <p:nvPr/>
        </p:nvPicPr>
        <p:blipFill>
          <a:blip r:embed="rId23" cstate="print"/>
          <a:srcRect l="70139" t="86805" r="2500" b="3195"/>
          <a:stretch>
            <a:fillRect/>
          </a:stretch>
        </p:blipFill>
        <p:spPr bwMode="auto">
          <a:xfrm>
            <a:off x="7239000" y="381000"/>
            <a:ext cx="1905000" cy="522182"/>
          </a:xfrm>
          <a:prstGeom prst="rect">
            <a:avLst/>
          </a:prstGeom>
          <a:noFill/>
          <a:ln w="9525">
            <a:noFill/>
            <a:miter lim="800000"/>
            <a:headEnd/>
            <a:tailEnd/>
          </a:ln>
        </p:spPr>
      </p:pic>
      <p:pic>
        <p:nvPicPr>
          <p:cNvPr id="12" name="Picture 11"/>
          <p:cNvPicPr>
            <a:picLocks noChangeAspect="1"/>
          </p:cNvPicPr>
          <p:nvPr/>
        </p:nvPicPr>
        <p:blipFill>
          <a:blip r:embed="rId22" cstate="print"/>
          <a:stretch>
            <a:fillRect/>
          </a:stretch>
        </p:blipFill>
        <p:spPr>
          <a:xfrm>
            <a:off x="0" y="6629400"/>
            <a:ext cx="9144000" cy="228600"/>
          </a:xfrm>
          <a:prstGeom prst="rect">
            <a:avLst/>
          </a:prstGeom>
        </p:spPr>
      </p:pic>
      <p:sp>
        <p:nvSpPr>
          <p:cNvPr id="14" name="Date Placeholder 13"/>
          <p:cNvSpPr>
            <a:spLocks noGrp="1"/>
          </p:cNvSpPr>
          <p:nvPr>
            <p:ph type="dt" sz="half" idx="2"/>
          </p:nvPr>
        </p:nvSpPr>
        <p:spPr>
          <a:xfrm>
            <a:off x="279400" y="6242050"/>
            <a:ext cx="2133600" cy="365125"/>
          </a:xfrm>
          <a:prstGeom prst="rect">
            <a:avLst/>
          </a:prstGeom>
        </p:spPr>
        <p:txBody>
          <a:bodyPr vert="horz" lIns="91440" tIns="45720" rIns="91440" bIns="45720" rtlCol="0" anchor="ctr"/>
          <a:lstStyle>
            <a:lvl1pPr algn="l">
              <a:defRPr sz="1200" b="0">
                <a:solidFill>
                  <a:schemeClr val="tx1">
                    <a:tint val="75000"/>
                  </a:schemeClr>
                </a:solidFill>
                <a:latin typeface="+mn-lt"/>
              </a:defRPr>
            </a:lvl1pPr>
          </a:lstStyle>
          <a:p>
            <a:fld id="{274258B5-6676-9F49-843B-A8EB47D59D15}" type="datetimeFigureOut">
              <a:rPr lang="en-US" smtClean="0"/>
              <a:pPr/>
              <a:t>2/16/10</a:t>
            </a:fld>
            <a:endParaRPr lang="en-US" dirty="0"/>
          </a:p>
        </p:txBody>
      </p:sp>
      <p:sp>
        <p:nvSpPr>
          <p:cNvPr id="16" name="Slide Number Placeholder 15"/>
          <p:cNvSpPr>
            <a:spLocks noGrp="1"/>
          </p:cNvSpPr>
          <p:nvPr>
            <p:ph type="sldNum" sz="quarter" idx="4"/>
          </p:nvPr>
        </p:nvSpPr>
        <p:spPr>
          <a:xfrm>
            <a:off x="6938963" y="6242050"/>
            <a:ext cx="2133600" cy="365125"/>
          </a:xfrm>
          <a:prstGeom prst="rect">
            <a:avLst/>
          </a:prstGeom>
        </p:spPr>
        <p:txBody>
          <a:bodyPr vert="horz" lIns="91440" tIns="45720" rIns="91440" bIns="45720" rtlCol="0" anchor="ctr"/>
          <a:lstStyle>
            <a:lvl1pPr algn="r">
              <a:defRPr sz="1200" b="0">
                <a:solidFill>
                  <a:schemeClr val="tx1">
                    <a:tint val="75000"/>
                  </a:schemeClr>
                </a:solidFill>
                <a:latin typeface="+mn-lt"/>
              </a:defRPr>
            </a:lvl1pPr>
          </a:lstStyle>
          <a:p>
            <a:fld id="{0FF82622-F1A0-7340-BDEB-0873F4A853A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67" r:id="rId1"/>
    <p:sldLayoutId id="2147483771" r:id="rId2"/>
    <p:sldLayoutId id="2147483765" r:id="rId3"/>
    <p:sldLayoutId id="2147483766" r:id="rId4"/>
    <p:sldLayoutId id="2147483764" r:id="rId5"/>
    <p:sldLayoutId id="2147483763" r:id="rId6"/>
    <p:sldLayoutId id="2147483762" r:id="rId7"/>
    <p:sldLayoutId id="2147483761" r:id="rId8"/>
    <p:sldLayoutId id="2147483759" r:id="rId9"/>
    <p:sldLayoutId id="2147483756" r:id="rId10"/>
    <p:sldLayoutId id="2147483755" r:id="rId11"/>
    <p:sldLayoutId id="2147483754" r:id="rId12"/>
    <p:sldLayoutId id="2147483753" r:id="rId13"/>
    <p:sldLayoutId id="2147483752" r:id="rId14"/>
    <p:sldLayoutId id="2147483751" r:id="rId15"/>
    <p:sldLayoutId id="2147483750" r:id="rId16"/>
    <p:sldLayoutId id="2147483749" r:id="rId17"/>
    <p:sldLayoutId id="2147483768" r:id="rId18"/>
    <p:sldLayoutId id="2147483769" r:id="rId19"/>
    <p:sldLayoutId id="2147483770" r:id="rId20"/>
  </p:sldLayoutIdLst>
  <p:transition spd="slow"/>
  <p:hf hdr="0" ftr="0" dt="0"/>
  <p:txStyles>
    <p:titleStyle>
      <a:lvl1pPr algn="l" rtl="0" eaLnBrk="0" fontAlgn="base" hangingPunct="0">
        <a:spcBef>
          <a:spcPct val="0"/>
        </a:spcBef>
        <a:spcAft>
          <a:spcPct val="0"/>
        </a:spcAft>
        <a:defRPr sz="2200">
          <a:solidFill>
            <a:srgbClr val="0075B0"/>
          </a:solidFill>
          <a:effectLst/>
          <a:latin typeface="+mj-lt"/>
          <a:ea typeface="+mj-ea"/>
          <a:cs typeface="+mj-cs"/>
        </a:defRPr>
      </a:lvl1pPr>
      <a:lvl2pPr algn="l" rtl="0" eaLnBrk="0" fontAlgn="base" hangingPunct="0">
        <a:spcBef>
          <a:spcPct val="0"/>
        </a:spcBef>
        <a:spcAft>
          <a:spcPct val="0"/>
        </a:spcAft>
        <a:defRPr sz="2200">
          <a:solidFill>
            <a:schemeClr val="tx2"/>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200">
          <a:solidFill>
            <a:schemeClr val="tx2"/>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200">
          <a:solidFill>
            <a:schemeClr val="tx2"/>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200">
          <a:solidFill>
            <a:schemeClr val="tx2"/>
          </a:solidFill>
          <a:effectLst>
            <a:outerShdw blurRad="38100" dist="38100" dir="2700000" algn="tl">
              <a:srgbClr val="C0C0C0"/>
            </a:outerShdw>
          </a:effectLst>
          <a:latin typeface="Arial" charset="0"/>
        </a:defRPr>
      </a:lvl5pPr>
      <a:lvl6pPr marL="457200" algn="l" rtl="0" fontAlgn="base">
        <a:spcBef>
          <a:spcPct val="0"/>
        </a:spcBef>
        <a:spcAft>
          <a:spcPct val="0"/>
        </a:spcAft>
        <a:defRPr sz="2200">
          <a:solidFill>
            <a:schemeClr val="tx2"/>
          </a:solidFill>
          <a:effectLst>
            <a:outerShdw blurRad="38100" dist="38100" dir="2700000" algn="tl">
              <a:srgbClr val="C0C0C0"/>
            </a:outerShdw>
          </a:effectLst>
          <a:latin typeface="Arial" charset="0"/>
        </a:defRPr>
      </a:lvl6pPr>
      <a:lvl7pPr marL="914400" algn="l" rtl="0" fontAlgn="base">
        <a:spcBef>
          <a:spcPct val="0"/>
        </a:spcBef>
        <a:spcAft>
          <a:spcPct val="0"/>
        </a:spcAft>
        <a:defRPr sz="2200">
          <a:solidFill>
            <a:schemeClr val="tx2"/>
          </a:solidFill>
          <a:effectLst>
            <a:outerShdw blurRad="38100" dist="38100" dir="2700000" algn="tl">
              <a:srgbClr val="C0C0C0"/>
            </a:outerShdw>
          </a:effectLst>
          <a:latin typeface="Arial" charset="0"/>
        </a:defRPr>
      </a:lvl7pPr>
      <a:lvl8pPr marL="1371600" algn="l" rtl="0" fontAlgn="base">
        <a:spcBef>
          <a:spcPct val="0"/>
        </a:spcBef>
        <a:spcAft>
          <a:spcPct val="0"/>
        </a:spcAft>
        <a:defRPr sz="2200">
          <a:solidFill>
            <a:schemeClr val="tx2"/>
          </a:solidFill>
          <a:effectLst>
            <a:outerShdw blurRad="38100" dist="38100" dir="2700000" algn="tl">
              <a:srgbClr val="C0C0C0"/>
            </a:outerShdw>
          </a:effectLst>
          <a:latin typeface="Arial" charset="0"/>
        </a:defRPr>
      </a:lvl8pPr>
      <a:lvl9pPr marL="1828800" algn="l" rtl="0" fontAlgn="base">
        <a:spcBef>
          <a:spcPct val="0"/>
        </a:spcBef>
        <a:spcAft>
          <a:spcPct val="0"/>
        </a:spcAft>
        <a:defRPr sz="2200">
          <a:solidFill>
            <a:schemeClr val="tx2"/>
          </a:solidFill>
          <a:effectLst>
            <a:outerShdw blurRad="38100" dist="38100" dir="2700000" algn="tl">
              <a:srgbClr val="C0C0C0"/>
            </a:outerShdw>
          </a:effectLst>
          <a:latin typeface="Arial" charset="0"/>
        </a:defRPr>
      </a:lvl9pPr>
    </p:titleStyle>
    <p:bodyStyle>
      <a:lvl1pPr marL="342900" indent="-342900" algn="l" rtl="0" eaLnBrk="0" fontAlgn="base" hangingPunct="0">
        <a:lnSpc>
          <a:spcPct val="115000"/>
        </a:lnSpc>
        <a:spcBef>
          <a:spcPct val="75000"/>
        </a:spcBef>
        <a:spcAft>
          <a:spcPct val="0"/>
        </a:spcAft>
        <a:buClr>
          <a:srgbClr val="084B88"/>
        </a:buClr>
        <a:buFont typeface="Wingdings" pitchFamily="2" charset="2"/>
        <a:buChar char="§"/>
        <a:defRPr sz="1500">
          <a:solidFill>
            <a:schemeClr val="tx1"/>
          </a:solidFill>
          <a:latin typeface="+mn-lt"/>
          <a:ea typeface="+mn-ea"/>
          <a:cs typeface="+mn-cs"/>
        </a:defRPr>
      </a:lvl1pPr>
      <a:lvl2pPr marL="742950" indent="-285750" algn="l" rtl="0" eaLnBrk="0" fontAlgn="base" hangingPunct="0">
        <a:lnSpc>
          <a:spcPct val="115000"/>
        </a:lnSpc>
        <a:spcBef>
          <a:spcPct val="25000"/>
        </a:spcBef>
        <a:spcAft>
          <a:spcPct val="0"/>
        </a:spcAft>
        <a:buClr>
          <a:srgbClr val="084B88"/>
        </a:buClr>
        <a:buChar char="–"/>
        <a:defRPr sz="1300">
          <a:solidFill>
            <a:schemeClr val="tx1"/>
          </a:solidFill>
          <a:latin typeface="+mn-lt"/>
        </a:defRPr>
      </a:lvl2pPr>
      <a:lvl3pPr marL="1143000" indent="-228600" algn="l" rtl="0" eaLnBrk="0" fontAlgn="base" hangingPunct="0">
        <a:lnSpc>
          <a:spcPct val="115000"/>
        </a:lnSpc>
        <a:spcBef>
          <a:spcPct val="25000"/>
        </a:spcBef>
        <a:spcAft>
          <a:spcPct val="0"/>
        </a:spcAft>
        <a:buClr>
          <a:srgbClr val="084B88"/>
        </a:buClr>
        <a:buFont typeface="Wingdings" pitchFamily="2" charset="2"/>
        <a:buChar char="§"/>
        <a:defRPr sz="1200">
          <a:solidFill>
            <a:schemeClr val="tx1"/>
          </a:solidFill>
          <a:latin typeface="+mn-lt"/>
        </a:defRPr>
      </a:lvl3pPr>
      <a:lvl4pPr marL="1600200" indent="-228600" algn="l" rtl="0" eaLnBrk="0" fontAlgn="base" hangingPunct="0">
        <a:lnSpc>
          <a:spcPct val="115000"/>
        </a:lnSpc>
        <a:spcBef>
          <a:spcPct val="25000"/>
        </a:spcBef>
        <a:spcAft>
          <a:spcPct val="0"/>
        </a:spcAft>
        <a:buClr>
          <a:srgbClr val="084B88"/>
        </a:buClr>
        <a:buChar char="–"/>
        <a:defRPr sz="1200">
          <a:solidFill>
            <a:schemeClr val="tx1"/>
          </a:solidFill>
          <a:latin typeface="+mn-lt"/>
        </a:defRPr>
      </a:lvl4pPr>
      <a:lvl5pPr marL="2057400" indent="-228600" algn="l" rtl="0" eaLnBrk="0" fontAlgn="base" hangingPunct="0">
        <a:lnSpc>
          <a:spcPct val="115000"/>
        </a:lnSpc>
        <a:spcBef>
          <a:spcPct val="25000"/>
        </a:spcBef>
        <a:spcAft>
          <a:spcPct val="0"/>
        </a:spcAft>
        <a:buClr>
          <a:srgbClr val="084B88"/>
        </a:buClr>
        <a:buChar char="»"/>
        <a:defRPr sz="1200">
          <a:solidFill>
            <a:schemeClr val="tx1"/>
          </a:solidFill>
          <a:latin typeface="+mn-lt"/>
        </a:defRPr>
      </a:lvl5pPr>
      <a:lvl6pPr marL="2514600" indent="-228600" algn="l" rtl="0" fontAlgn="base">
        <a:lnSpc>
          <a:spcPct val="115000"/>
        </a:lnSpc>
        <a:spcBef>
          <a:spcPct val="25000"/>
        </a:spcBef>
        <a:spcAft>
          <a:spcPct val="0"/>
        </a:spcAft>
        <a:buClr>
          <a:srgbClr val="084B88"/>
        </a:buClr>
        <a:buChar char="»"/>
        <a:defRPr sz="1200">
          <a:solidFill>
            <a:schemeClr val="tx1"/>
          </a:solidFill>
          <a:latin typeface="+mn-lt"/>
        </a:defRPr>
      </a:lvl6pPr>
      <a:lvl7pPr marL="2971800" indent="-228600" algn="l" rtl="0" fontAlgn="base">
        <a:lnSpc>
          <a:spcPct val="115000"/>
        </a:lnSpc>
        <a:spcBef>
          <a:spcPct val="25000"/>
        </a:spcBef>
        <a:spcAft>
          <a:spcPct val="0"/>
        </a:spcAft>
        <a:buClr>
          <a:srgbClr val="084B88"/>
        </a:buClr>
        <a:buChar char="»"/>
        <a:defRPr sz="1200">
          <a:solidFill>
            <a:schemeClr val="tx1"/>
          </a:solidFill>
          <a:latin typeface="+mn-lt"/>
        </a:defRPr>
      </a:lvl7pPr>
      <a:lvl8pPr marL="3429000" indent="-228600" algn="l" rtl="0" fontAlgn="base">
        <a:lnSpc>
          <a:spcPct val="115000"/>
        </a:lnSpc>
        <a:spcBef>
          <a:spcPct val="25000"/>
        </a:spcBef>
        <a:spcAft>
          <a:spcPct val="0"/>
        </a:spcAft>
        <a:buClr>
          <a:srgbClr val="084B88"/>
        </a:buClr>
        <a:buChar char="»"/>
        <a:defRPr sz="1200">
          <a:solidFill>
            <a:schemeClr val="tx1"/>
          </a:solidFill>
          <a:latin typeface="+mn-lt"/>
        </a:defRPr>
      </a:lvl8pPr>
      <a:lvl9pPr marL="3886200" indent="-228600" algn="l" rtl="0" fontAlgn="base">
        <a:lnSpc>
          <a:spcPct val="115000"/>
        </a:lnSpc>
        <a:spcBef>
          <a:spcPct val="25000"/>
        </a:spcBef>
        <a:spcAft>
          <a:spcPct val="0"/>
        </a:spcAft>
        <a:buClr>
          <a:srgbClr val="084B88"/>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8.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4" Type="http://schemas.openxmlformats.org/officeDocument/2006/relationships/image" Target="../media/image10.jpeg"/><Relationship Id="rId1" Type="http://schemas.openxmlformats.org/officeDocument/2006/relationships/tags" Target="../tags/tag2.xml"/><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www.intergraph.com/" TargetMode="External"/><Relationship Id="rId1" Type="http://schemas.openxmlformats.org/officeDocument/2006/relationships/tags" Target="../tags/tag3.xml"/><Relationship Id="rId2" Type="http://schemas.openxmlformats.org/officeDocument/2006/relationships/slideLayout" Target="../slideLayouts/slideLayout4.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3" Type="http://schemas.openxmlformats.org/officeDocument/2006/relationships/notesSlide" Target="../notesSlides/notesSlide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3" Type="http://schemas.openxmlformats.org/officeDocument/2006/relationships/notesSlide" Target="../notesSlides/notesSlide6.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3" Type="http://schemas.openxmlformats.org/officeDocument/2006/relationships/notesSlide" Target="../notesSlides/notesSlide7.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3" Type="http://schemas.openxmlformats.org/officeDocument/2006/relationships/notesSlide" Target="../notesSlides/notesSlide8.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hyperlink" Target="http://www.intergraph.com/"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 name="Subtitle 44"/>
          <p:cNvSpPr>
            <a:spLocks noGrp="1"/>
          </p:cNvSpPr>
          <p:nvPr>
            <p:ph type="subTitle" idx="1"/>
          </p:nvPr>
        </p:nvSpPr>
        <p:spPr>
          <a:xfrm>
            <a:off x="619124" y="4905375"/>
            <a:ext cx="6785429" cy="685800"/>
          </a:xfrm>
        </p:spPr>
        <p:txBody>
          <a:bodyPr/>
          <a:lstStyle/>
          <a:p>
            <a:r>
              <a:rPr lang="en-US" dirty="0" smtClean="0"/>
              <a:t>Version 2 | Last Updated: 02/16/2010</a:t>
            </a:r>
            <a:endParaRPr lang="en-US" dirty="0"/>
          </a:p>
        </p:txBody>
      </p:sp>
      <p:sp>
        <p:nvSpPr>
          <p:cNvPr id="44" name="Title 43"/>
          <p:cNvSpPr>
            <a:spLocks noGrp="1"/>
          </p:cNvSpPr>
          <p:nvPr>
            <p:ph type="title"/>
          </p:nvPr>
        </p:nvSpPr>
        <p:spPr>
          <a:xfrm>
            <a:off x="581025" y="4397375"/>
            <a:ext cx="7391400" cy="685800"/>
          </a:xfrm>
        </p:spPr>
        <p:txBody>
          <a:bodyPr/>
          <a:lstStyle/>
          <a:p>
            <a:r>
              <a:rPr lang="en-US" dirty="0" smtClean="0"/>
              <a:t>Intergraph.com Baseline Test</a:t>
            </a:r>
            <a:endParaRPr lang="en-US" dirty="0"/>
          </a:p>
        </p:txBody>
      </p:sp>
      <p:pic>
        <p:nvPicPr>
          <p:cNvPr id="4" name="Picture 3" descr="Calgary_Trail_Overview.jpg"/>
          <p:cNvPicPr>
            <a:picLocks noChangeAspect="1"/>
          </p:cNvPicPr>
          <p:nvPr/>
        </p:nvPicPr>
        <p:blipFill>
          <a:blip r:embed="rId3" cstate="print"/>
          <a:stretch>
            <a:fillRect/>
          </a:stretch>
        </p:blipFill>
        <p:spPr>
          <a:xfrm>
            <a:off x="3562350" y="504825"/>
            <a:ext cx="4962525" cy="3339619"/>
          </a:xfrm>
          <a:prstGeom prst="round2DiagRect">
            <a:avLst/>
          </a:prstGeom>
          <a:ln w="98425" cap="flat" cmpd="sng" algn="ctr">
            <a:solidFill>
              <a:srgbClr val="0075B0"/>
            </a:solidFill>
            <a:prstDash val="solid"/>
            <a:round/>
            <a:headEnd type="none" w="med" len="med"/>
            <a:tailEnd type="none" w="med" len="med"/>
          </a:ln>
        </p:spPr>
      </p:pic>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9076"/>
            <a:ext cx="7391400" cy="762000"/>
          </a:xfrm>
        </p:spPr>
        <p:txBody>
          <a:bodyPr/>
          <a:lstStyle/>
          <a:p>
            <a:r>
              <a:rPr lang="en-US" dirty="0" smtClean="0"/>
              <a:t>Key Comments</a:t>
            </a:r>
            <a:endParaRPr lang="en-US" dirty="0"/>
          </a:p>
        </p:txBody>
      </p:sp>
      <p:sp>
        <p:nvSpPr>
          <p:cNvPr id="3" name="Content Placeholder 2"/>
          <p:cNvSpPr>
            <a:spLocks noGrp="1"/>
          </p:cNvSpPr>
          <p:nvPr>
            <p:ph idx="1"/>
          </p:nvPr>
        </p:nvSpPr>
        <p:spPr>
          <a:xfrm>
            <a:off x="228600" y="977900"/>
            <a:ext cx="8724900" cy="5651500"/>
          </a:xfrm>
        </p:spPr>
        <p:txBody>
          <a:bodyPr/>
          <a:lstStyle/>
          <a:p>
            <a:pPr marL="114300" lvl="0" indent="-114300" eaLnBrk="1" fontAlgn="auto" hangingPunct="1">
              <a:lnSpc>
                <a:spcPct val="100000"/>
              </a:lnSpc>
              <a:spcBef>
                <a:spcPts val="600"/>
              </a:spcBef>
              <a:spcAft>
                <a:spcPts val="0"/>
              </a:spcAft>
              <a:buClr>
                <a:srgbClr val="4593B5"/>
              </a:buClr>
              <a:defRPr/>
            </a:pPr>
            <a:r>
              <a:rPr lang="en-US" sz="1325" dirty="0" smtClean="0">
                <a:solidFill>
                  <a:srgbClr val="00A9E0"/>
                </a:solidFill>
                <a:latin typeface="Arial Narrow" pitchFamily="34" charset="0"/>
              </a:rPr>
              <a:t> I would like to know about updates to the software without having to search for it.  Other companies let me know of updates when I launch their software.  I have to keep going to the site to check on updates. RSS feeds are not being maintained.</a:t>
            </a:r>
          </a:p>
          <a:p>
            <a:pPr marL="114300" lvl="0" indent="-114300" eaLnBrk="1" fontAlgn="auto" hangingPunct="1">
              <a:lnSpc>
                <a:spcPct val="100000"/>
              </a:lnSpc>
              <a:spcBef>
                <a:spcPts val="600"/>
              </a:spcBef>
              <a:spcAft>
                <a:spcPts val="0"/>
              </a:spcAft>
              <a:buClr>
                <a:srgbClr val="4593B5"/>
              </a:buClr>
              <a:defRPr/>
            </a:pPr>
            <a:r>
              <a:rPr lang="en-US" sz="1325" b="1" dirty="0" smtClean="0">
                <a:solidFill>
                  <a:srgbClr val="063764"/>
                </a:solidFill>
                <a:latin typeface="Arial Narrow" pitchFamily="34" charset="0"/>
              </a:rPr>
              <a:t> My overall concern for someone who doesn’t know us is having to search 3-4 screens down for products might prove difficult.  Without knowing that AutoCAD solutions falls under SG&amp;I, how could someone find it?  With PP&amp;M it’s easier to draw that distinction because it’s so industry specific…  Having products closer to where the viewing public lands to see what we offer would make it easier for advertising and to find what they want.</a:t>
            </a:r>
          </a:p>
          <a:p>
            <a:pPr marL="114300" lvl="0" indent="-114300" eaLnBrk="1" fontAlgn="auto" hangingPunct="1">
              <a:lnSpc>
                <a:spcPct val="100000"/>
              </a:lnSpc>
              <a:spcBef>
                <a:spcPts val="600"/>
              </a:spcBef>
              <a:spcAft>
                <a:spcPts val="0"/>
              </a:spcAft>
              <a:buClr>
                <a:srgbClr val="4593B5"/>
              </a:buClr>
              <a:defRPr/>
            </a:pPr>
            <a:r>
              <a:rPr lang="en-US" sz="1325" dirty="0" smtClean="0">
                <a:solidFill>
                  <a:srgbClr val="00A9E0"/>
                </a:solidFill>
                <a:latin typeface="Arial Narrow" pitchFamily="34" charset="0"/>
              </a:rPr>
              <a:t> Specifically addressing the Enterprise Software link on PP&amp;M home, I think a clear Products tab would prove more useful up top with the specifics a level down.  </a:t>
            </a:r>
          </a:p>
          <a:p>
            <a:pPr marL="114300" indent="-114300" eaLnBrk="1" fontAlgn="auto" hangingPunct="1">
              <a:lnSpc>
                <a:spcPct val="100000"/>
              </a:lnSpc>
              <a:spcBef>
                <a:spcPts val="600"/>
              </a:spcBef>
              <a:spcAft>
                <a:spcPts val="0"/>
              </a:spcAft>
              <a:buClr>
                <a:srgbClr val="4593B5"/>
              </a:buClr>
              <a:defRPr/>
            </a:pPr>
            <a:r>
              <a:rPr lang="en-US" sz="1325" b="1" dirty="0" smtClean="0">
                <a:solidFill>
                  <a:srgbClr val="C31520"/>
                </a:solidFill>
                <a:latin typeface="Arial Narrow" pitchFamily="34" charset="0"/>
              </a:rPr>
              <a:t> Your site is not web 2.0, not cutting-edge or interactive, it’s just like a 2-page brochure.  It’s pretty useless without a login.  Everything is locked behind the customer login.  Users want to see the product and get into the nuts &amp; bolts.  When they come to find info on what you sell, they will leave scratching their heads. How many products can you sell if nobody knows about it.</a:t>
            </a:r>
          </a:p>
          <a:p>
            <a:pPr marL="114300" indent="-114300" eaLnBrk="1" fontAlgn="auto" hangingPunct="1">
              <a:lnSpc>
                <a:spcPct val="100000"/>
              </a:lnSpc>
              <a:spcBef>
                <a:spcPts val="600"/>
              </a:spcBef>
              <a:spcAft>
                <a:spcPts val="0"/>
              </a:spcAft>
              <a:buClr>
                <a:srgbClr val="4593B5"/>
              </a:buClr>
              <a:defRPr/>
            </a:pPr>
            <a:r>
              <a:rPr lang="en-US" sz="1325" dirty="0" smtClean="0">
                <a:solidFill>
                  <a:srgbClr val="00A9E0"/>
                </a:solidFill>
                <a:latin typeface="Arial Narrow" pitchFamily="34" charset="0"/>
              </a:rPr>
              <a:t>My users would like to see more How-To videos on how to run the software.  Also, I would like to find a presentation from last year’s User’s Conference, but don’t know where to look.</a:t>
            </a:r>
          </a:p>
          <a:p>
            <a:pPr marL="114300" lvl="0" indent="-114300" eaLnBrk="1" fontAlgn="auto" hangingPunct="1">
              <a:lnSpc>
                <a:spcPct val="100000"/>
              </a:lnSpc>
              <a:spcBef>
                <a:spcPts val="600"/>
              </a:spcBef>
              <a:spcAft>
                <a:spcPts val="0"/>
              </a:spcAft>
              <a:buClr>
                <a:srgbClr val="4593B5"/>
              </a:buClr>
              <a:defRPr/>
            </a:pPr>
            <a:r>
              <a:rPr lang="en-US" sz="1325" b="1" dirty="0" smtClean="0">
                <a:solidFill>
                  <a:srgbClr val="063764"/>
                </a:solidFill>
                <a:latin typeface="Arial Narrow" pitchFamily="34" charset="0"/>
              </a:rPr>
              <a:t> All product pages need a “more info” link.  If a potential client wants to learn more about a product they can click on it.  Currently the mini-description for each product is not enough.  There should be a “how to talk to someone about it,” link.</a:t>
            </a:r>
          </a:p>
          <a:p>
            <a:pPr marL="114300" lvl="0" indent="-114300" eaLnBrk="1" fontAlgn="auto" hangingPunct="1">
              <a:lnSpc>
                <a:spcPct val="100000"/>
              </a:lnSpc>
              <a:spcBef>
                <a:spcPts val="600"/>
              </a:spcBef>
              <a:spcAft>
                <a:spcPts val="0"/>
              </a:spcAft>
              <a:buClr>
                <a:srgbClr val="4593B5"/>
              </a:buClr>
              <a:defRPr/>
            </a:pPr>
            <a:r>
              <a:rPr lang="en-US" sz="1325" dirty="0" smtClean="0">
                <a:solidFill>
                  <a:srgbClr val="00A9E0"/>
                </a:solidFill>
                <a:latin typeface="Arial Narrow" pitchFamily="34" charset="0"/>
              </a:rPr>
              <a:t> I would like to see more user productivity to communicate experiences, support, tips, and tools.  The Intergraph forums are not active.  A web site that makes it easier to interact with the community groups would be important to me.</a:t>
            </a:r>
          </a:p>
          <a:p>
            <a:pPr marL="114300" lvl="0" indent="-114300" eaLnBrk="1" fontAlgn="auto" hangingPunct="1">
              <a:lnSpc>
                <a:spcPct val="100000"/>
              </a:lnSpc>
              <a:spcBef>
                <a:spcPts val="600"/>
              </a:spcBef>
              <a:spcAft>
                <a:spcPts val="0"/>
              </a:spcAft>
              <a:buClr>
                <a:srgbClr val="4593B5"/>
              </a:buClr>
              <a:defRPr/>
            </a:pPr>
            <a:r>
              <a:rPr lang="en-US" sz="1325" b="1" dirty="0" smtClean="0">
                <a:solidFill>
                  <a:srgbClr val="CE0000"/>
                </a:solidFill>
                <a:latin typeface="Arial Narrow" pitchFamily="34" charset="0"/>
              </a:rPr>
              <a:t>We should make our products SHINE. Potential clients might hear about a particular product for a particular workflow in an industry and they come looking for specific information and instead of making it sparkle, we hide it.  It’s crazy to do that.</a:t>
            </a:r>
          </a:p>
          <a:p>
            <a:pPr marL="114300" lvl="0" indent="-114300" eaLnBrk="1" fontAlgn="auto" hangingPunct="1">
              <a:lnSpc>
                <a:spcPct val="100000"/>
              </a:lnSpc>
              <a:spcBef>
                <a:spcPts val="600"/>
              </a:spcBef>
              <a:spcAft>
                <a:spcPts val="0"/>
              </a:spcAft>
              <a:buClr>
                <a:srgbClr val="4593B5"/>
              </a:buClr>
              <a:defRPr/>
            </a:pPr>
            <a:r>
              <a:rPr lang="en-US" sz="1325" dirty="0" smtClean="0">
                <a:solidFill>
                  <a:srgbClr val="00A9E0"/>
                </a:solidFill>
                <a:latin typeface="Arial Narrow" pitchFamily="34" charset="0"/>
              </a:rPr>
              <a:t> Search doesn’t work; it’s very particular or exact.  Gives a huge list of text docs, which I have a hard time rifling through.</a:t>
            </a:r>
          </a:p>
          <a:p>
            <a:pPr marL="114300" lvl="0" indent="-114300" eaLnBrk="1" fontAlgn="auto" hangingPunct="1">
              <a:lnSpc>
                <a:spcPct val="100000"/>
              </a:lnSpc>
              <a:spcBef>
                <a:spcPts val="600"/>
              </a:spcBef>
              <a:spcAft>
                <a:spcPts val="0"/>
              </a:spcAft>
              <a:buClr>
                <a:srgbClr val="4593B5"/>
              </a:buClr>
              <a:defRPr/>
            </a:pPr>
            <a:r>
              <a:rPr lang="en-US" sz="1325" b="1" dirty="0" smtClean="0">
                <a:solidFill>
                  <a:srgbClr val="063764"/>
                </a:solidFill>
                <a:latin typeface="Arial Narrow" pitchFamily="34" charset="0"/>
              </a:rPr>
              <a:t> I would like to see a PRODUCTS tab on the homepage. Users shouldn’t need to know which division a product is in to find it. </a:t>
            </a:r>
          </a:p>
          <a:p>
            <a:pPr marL="114300" lvl="0" indent="-114300" eaLnBrk="1" fontAlgn="auto" hangingPunct="1">
              <a:lnSpc>
                <a:spcPct val="100000"/>
              </a:lnSpc>
              <a:spcBef>
                <a:spcPts val="600"/>
              </a:spcBef>
              <a:spcAft>
                <a:spcPts val="0"/>
              </a:spcAft>
              <a:buClr>
                <a:srgbClr val="4593B5"/>
              </a:buClr>
              <a:defRPr/>
            </a:pPr>
            <a:r>
              <a:rPr lang="en-US" sz="1325" dirty="0" smtClean="0">
                <a:solidFill>
                  <a:srgbClr val="00A9E0"/>
                </a:solidFill>
                <a:latin typeface="Arial Narrow" pitchFamily="34" charset="0"/>
              </a:rPr>
              <a:t> The site is very complex and the learning curve is quite high, at least for new users. Say I wanted to find training, and I’m a new user, I’m not sure the logic is there to be able to find it.</a:t>
            </a:r>
          </a:p>
          <a:p>
            <a:pPr>
              <a:buClr>
                <a:srgbClr val="4593B5"/>
              </a:buClr>
            </a:pPr>
            <a:endParaRPr lang="en-US" sz="1400" dirty="0" smtClean="0">
              <a:solidFill>
                <a:srgbClr val="063764"/>
              </a:solidFill>
            </a:endParaRPr>
          </a:p>
          <a:p>
            <a:pPr>
              <a:buClr>
                <a:srgbClr val="4593B5"/>
              </a:buClr>
            </a:pPr>
            <a:endParaRPr lang="en-US" sz="1400" dirty="0">
              <a:solidFill>
                <a:srgbClr val="063764"/>
              </a:solidFill>
            </a:endParaRPr>
          </a:p>
        </p:txBody>
      </p:sp>
      <p:sp>
        <p:nvSpPr>
          <p:cNvPr id="5"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10</a:t>
            </a:fld>
            <a:endParaRPr lang="en-US" dirty="0">
              <a:solidFill>
                <a:schemeClr val="bg1"/>
              </a:solidFill>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391400" cy="752475"/>
          </a:xfrm>
        </p:spPr>
        <p:txBody>
          <a:bodyPr/>
          <a:lstStyle/>
          <a:p>
            <a:r>
              <a:rPr lang="en-US" dirty="0" smtClean="0"/>
              <a:t>Recommendations</a:t>
            </a:r>
            <a:endParaRPr lang="en-US" dirty="0"/>
          </a:p>
        </p:txBody>
      </p:sp>
      <p:sp>
        <p:nvSpPr>
          <p:cNvPr id="3" name="Content Placeholder 2"/>
          <p:cNvSpPr>
            <a:spLocks noGrp="1"/>
          </p:cNvSpPr>
          <p:nvPr>
            <p:ph idx="1"/>
          </p:nvPr>
        </p:nvSpPr>
        <p:spPr>
          <a:xfrm>
            <a:off x="304801" y="1133475"/>
            <a:ext cx="8486774" cy="5153025"/>
          </a:xfrm>
        </p:spPr>
        <p:txBody>
          <a:bodyPr/>
          <a:lstStyle/>
          <a:p>
            <a:pPr marL="177800" indent="-177800">
              <a:spcBef>
                <a:spcPts val="600"/>
              </a:spcBef>
              <a:buClr>
                <a:srgbClr val="4593B5"/>
              </a:buClr>
            </a:pPr>
            <a:r>
              <a:rPr lang="en-US" sz="1150" b="1" dirty="0" smtClean="0">
                <a:solidFill>
                  <a:srgbClr val="063764"/>
                </a:solidFill>
                <a:latin typeface="+mj-lt"/>
              </a:rPr>
              <a:t>COLOR-CODING &amp; BRANDING:  </a:t>
            </a:r>
            <a:r>
              <a:rPr lang="en-US" sz="1150" dirty="0" smtClean="0">
                <a:solidFill>
                  <a:srgbClr val="063764"/>
                </a:solidFill>
                <a:latin typeface="+mj-lt"/>
              </a:rPr>
              <a:t>It would be very helpful for each division to have it’s own color theme or identity branding.  This way the user knows which division he is in at all times, and when he has unknowingly switched to the opposite division.</a:t>
            </a:r>
          </a:p>
          <a:p>
            <a:pPr marL="177800" indent="-177800">
              <a:spcBef>
                <a:spcPts val="600"/>
              </a:spcBef>
              <a:buClr>
                <a:srgbClr val="4593B5"/>
              </a:buClr>
            </a:pPr>
            <a:r>
              <a:rPr lang="en-US" sz="1150" b="1" dirty="0" smtClean="0">
                <a:solidFill>
                  <a:srgbClr val="063764"/>
                </a:solidFill>
                <a:latin typeface="+mj-lt"/>
              </a:rPr>
              <a:t>PRODUCTS:  </a:t>
            </a:r>
            <a:r>
              <a:rPr lang="en-US" sz="1150" dirty="0" smtClean="0">
                <a:solidFill>
                  <a:srgbClr val="063764"/>
                </a:solidFill>
                <a:latin typeface="+mj-lt"/>
              </a:rPr>
              <a:t>Place Intergraph products on the top navigation, regardless of division. Feature product information accessible without a login. Include a link on each product “For more information.”</a:t>
            </a:r>
          </a:p>
          <a:p>
            <a:pPr marL="177800" indent="-177800">
              <a:spcBef>
                <a:spcPts val="600"/>
              </a:spcBef>
              <a:buClr>
                <a:srgbClr val="4593B5"/>
              </a:buClr>
            </a:pPr>
            <a:r>
              <a:rPr lang="en-US" sz="1150" b="1" dirty="0" smtClean="0">
                <a:solidFill>
                  <a:srgbClr val="063764"/>
                </a:solidFill>
                <a:latin typeface="+mj-lt"/>
              </a:rPr>
              <a:t>SUPPORT:</a:t>
            </a:r>
            <a:r>
              <a:rPr lang="en-US" sz="1150" dirty="0" smtClean="0">
                <a:solidFill>
                  <a:srgbClr val="063764"/>
                </a:solidFill>
                <a:latin typeface="+mj-lt"/>
              </a:rPr>
              <a:t>  Make the support link to Intergraph Product Support, regardless of Division, with specific instructions inside. It was my observation that when users were given a drop-down list of options, they clicked on it.  However, when presented with instructions in paragraph form, like on the PP&amp;M Support page, they failed to read and easily gave up.  Instructions should be in a bulleted list format, rather than paragraphs of text. </a:t>
            </a:r>
          </a:p>
          <a:p>
            <a:pPr marL="177800" indent="-177800">
              <a:spcBef>
                <a:spcPts val="600"/>
              </a:spcBef>
              <a:buClr>
                <a:srgbClr val="4593B5"/>
              </a:buClr>
            </a:pPr>
            <a:r>
              <a:rPr lang="en-US" sz="1150" b="1" dirty="0" smtClean="0">
                <a:solidFill>
                  <a:srgbClr val="063764"/>
                </a:solidFill>
                <a:latin typeface="+mj-lt"/>
              </a:rPr>
              <a:t>COMMUNITY INTERACTION:  </a:t>
            </a:r>
            <a:r>
              <a:rPr lang="en-US" sz="1150" dirty="0" smtClean="0">
                <a:solidFill>
                  <a:srgbClr val="063764"/>
                </a:solidFill>
                <a:latin typeface="+mj-lt"/>
              </a:rPr>
              <a:t>Having a Community link may encourage more community involvement, sharing of tools, tips, solutions. Many customers expressed interest in seeing a site that promotes collaboration and interaction between users.</a:t>
            </a:r>
          </a:p>
          <a:p>
            <a:pPr marL="177800" indent="-177800">
              <a:spcBef>
                <a:spcPts val="600"/>
              </a:spcBef>
              <a:buClr>
                <a:srgbClr val="4593B5"/>
              </a:buClr>
            </a:pPr>
            <a:r>
              <a:rPr lang="en-US" sz="1150" b="1" dirty="0" smtClean="0">
                <a:solidFill>
                  <a:srgbClr val="063764"/>
                </a:solidFill>
                <a:latin typeface="+mj-lt"/>
              </a:rPr>
              <a:t>TRAINING:  </a:t>
            </a:r>
            <a:r>
              <a:rPr lang="en-US" sz="1150" dirty="0" smtClean="0">
                <a:solidFill>
                  <a:srgbClr val="063764"/>
                </a:solidFill>
                <a:latin typeface="+mj-lt"/>
              </a:rPr>
              <a:t>List all courses regardless of current availability.  Add a waiting list and email potential clients when new courses are scheduled.  Seeing course titles, regardless of current offerings, will generate more interest and/or demand for more sessions.  It may also encourage clients to stay current on Intergraph software, thus maintaining greater loyalty.  Also highlights the demand for more courses.</a:t>
            </a:r>
          </a:p>
          <a:p>
            <a:pPr marL="177800" indent="-177800">
              <a:spcBef>
                <a:spcPts val="600"/>
              </a:spcBef>
              <a:buClr>
                <a:srgbClr val="4593B5"/>
              </a:buClr>
            </a:pPr>
            <a:r>
              <a:rPr lang="en-US" sz="1150" b="1" dirty="0" smtClean="0">
                <a:solidFill>
                  <a:srgbClr val="063764"/>
                </a:solidFill>
                <a:latin typeface="+mj-lt"/>
              </a:rPr>
              <a:t>TITLES:  </a:t>
            </a:r>
            <a:r>
              <a:rPr lang="en-US" sz="1150" dirty="0" smtClean="0">
                <a:solidFill>
                  <a:srgbClr val="063764"/>
                </a:solidFill>
                <a:latin typeface="+mj-lt"/>
              </a:rPr>
              <a:t>Have PP&amp;M and SG&amp;I be the prominent titles on the homepage rather than Geospatially Powered Solutions or Enterprise Engineering Software.  </a:t>
            </a:r>
          </a:p>
          <a:p>
            <a:pPr marL="177800" indent="-177800">
              <a:spcBef>
                <a:spcPts val="600"/>
              </a:spcBef>
              <a:buClr>
                <a:srgbClr val="4593B5"/>
              </a:buClr>
            </a:pPr>
            <a:r>
              <a:rPr lang="en-US" sz="1150" b="1" dirty="0" smtClean="0">
                <a:solidFill>
                  <a:srgbClr val="063764"/>
                </a:solidFill>
                <a:latin typeface="+mj-lt"/>
              </a:rPr>
              <a:t>INCONSISTENCIES LAUNCHING NEW BROWSER WINDOWS:  </a:t>
            </a:r>
            <a:r>
              <a:rPr lang="en-US" sz="1150" dirty="0" smtClean="0">
                <a:solidFill>
                  <a:srgbClr val="063764"/>
                </a:solidFill>
                <a:latin typeface="+mj-lt"/>
              </a:rPr>
              <a:t>Create a standard for launching new browser windows.  IE: When linking to downloadable (</a:t>
            </a:r>
            <a:r>
              <a:rPr lang="en-US" sz="1150" dirty="0" err="1" smtClean="0">
                <a:solidFill>
                  <a:srgbClr val="063764"/>
                </a:solidFill>
                <a:latin typeface="+mj-lt"/>
              </a:rPr>
              <a:t>pdf</a:t>
            </a:r>
            <a:r>
              <a:rPr lang="en-US" sz="1150" dirty="0" smtClean="0">
                <a:solidFill>
                  <a:srgbClr val="063764"/>
                </a:solidFill>
                <a:latin typeface="+mj-lt"/>
              </a:rPr>
              <a:t>/</a:t>
            </a:r>
            <a:r>
              <a:rPr lang="en-US" sz="1150" dirty="0" err="1" smtClean="0">
                <a:solidFill>
                  <a:srgbClr val="063764"/>
                </a:solidFill>
                <a:latin typeface="+mj-lt"/>
              </a:rPr>
              <a:t>avi</a:t>
            </a:r>
            <a:r>
              <a:rPr lang="en-US" sz="1150" dirty="0" smtClean="0">
                <a:solidFill>
                  <a:srgbClr val="063764"/>
                </a:solidFill>
                <a:latin typeface="+mj-lt"/>
              </a:rPr>
              <a:t>) files or when the link takes users off the Intergraph.com site.</a:t>
            </a:r>
          </a:p>
          <a:p>
            <a:pPr marL="177800" indent="-177800">
              <a:spcBef>
                <a:spcPts val="600"/>
              </a:spcBef>
              <a:buClr>
                <a:srgbClr val="4593B5"/>
              </a:buClr>
            </a:pPr>
            <a:r>
              <a:rPr lang="en-US" sz="1150" b="1" dirty="0" smtClean="0">
                <a:solidFill>
                  <a:srgbClr val="063764"/>
                </a:solidFill>
                <a:latin typeface="+mj-lt"/>
              </a:rPr>
              <a:t>RSS FEEDS:  </a:t>
            </a:r>
            <a:r>
              <a:rPr lang="en-US" sz="1150" dirty="0" smtClean="0">
                <a:solidFill>
                  <a:srgbClr val="063764"/>
                </a:solidFill>
                <a:latin typeface="+mj-lt"/>
              </a:rPr>
              <a:t>If by default RSS feeds are sorted chronologically with the option to sort alphabetically, updates will be posted at the top of the list.  Thus giving the impression that feeds are up-to-date, continually updated.</a:t>
            </a:r>
          </a:p>
          <a:p>
            <a:pPr marL="177800" indent="-177800">
              <a:spcBef>
                <a:spcPts val="600"/>
              </a:spcBef>
              <a:buClr>
                <a:srgbClr val="4593B5"/>
              </a:buClr>
            </a:pPr>
            <a:r>
              <a:rPr lang="en-US" sz="1150" b="1" dirty="0" smtClean="0">
                <a:solidFill>
                  <a:srgbClr val="063764"/>
                </a:solidFill>
                <a:latin typeface="+mj-lt"/>
              </a:rPr>
              <a:t>IMPROVE SEARCH:  </a:t>
            </a:r>
            <a:r>
              <a:rPr lang="en-US" sz="1150" dirty="0" smtClean="0">
                <a:solidFill>
                  <a:srgbClr val="063764"/>
                </a:solidFill>
                <a:latin typeface="+mj-lt"/>
              </a:rPr>
              <a:t>Often users could not find keywords such as Smart, </a:t>
            </a:r>
            <a:r>
              <a:rPr lang="en-US" sz="1150" dirty="0" err="1" smtClean="0">
                <a:solidFill>
                  <a:srgbClr val="063764"/>
                </a:solidFill>
                <a:latin typeface="+mj-lt"/>
              </a:rPr>
              <a:t>Smartplant</a:t>
            </a:r>
            <a:r>
              <a:rPr lang="en-US" sz="1150" dirty="0" smtClean="0">
                <a:solidFill>
                  <a:srgbClr val="063764"/>
                </a:solidFill>
                <a:latin typeface="+mj-lt"/>
              </a:rPr>
              <a:t>, P2C2, or Westinghouse.  Users complain that the search needs exact words or does not render any useful results, so they rarely use it. </a:t>
            </a:r>
          </a:p>
          <a:p>
            <a:pPr>
              <a:spcBef>
                <a:spcPts val="600"/>
              </a:spcBef>
            </a:pPr>
            <a:endParaRPr lang="en-US" sz="1100" dirty="0">
              <a:latin typeface="+mj-lt"/>
            </a:endParaRPr>
          </a:p>
        </p:txBody>
      </p:sp>
      <p:sp>
        <p:nvSpPr>
          <p:cNvPr id="5"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11</a:t>
            </a:fld>
            <a:endParaRPr lang="en-US" dirty="0">
              <a:solidFill>
                <a:schemeClr val="bg1"/>
              </a:solidFill>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Title 11"/>
          <p:cNvSpPr>
            <a:spLocks noGrp="1"/>
          </p:cNvSpPr>
          <p:nvPr>
            <p:ph type="title"/>
          </p:nvPr>
        </p:nvSpPr>
        <p:spPr>
          <a:xfrm>
            <a:off x="304800" y="254000"/>
            <a:ext cx="7391400" cy="736600"/>
          </a:xfrm>
        </p:spPr>
        <p:txBody>
          <a:bodyPr/>
          <a:lstStyle/>
          <a:p>
            <a:r>
              <a:rPr lang="en-US" dirty="0" smtClean="0"/>
              <a:t>Agenda</a:t>
            </a:r>
            <a:endParaRPr lang="en-US" dirty="0"/>
          </a:p>
        </p:txBody>
      </p:sp>
      <p:sp>
        <p:nvSpPr>
          <p:cNvPr id="13" name="Content Placeholder 12"/>
          <p:cNvSpPr>
            <a:spLocks noGrp="1"/>
          </p:cNvSpPr>
          <p:nvPr>
            <p:ph idx="1"/>
          </p:nvPr>
        </p:nvSpPr>
        <p:spPr>
          <a:xfrm>
            <a:off x="709789" y="1485901"/>
            <a:ext cx="6987822" cy="4978400"/>
          </a:xfrm>
        </p:spPr>
        <p:txBody>
          <a:bodyPr/>
          <a:lstStyle/>
          <a:p>
            <a:pPr>
              <a:buClr>
                <a:srgbClr val="4593B5"/>
              </a:buClr>
            </a:pPr>
            <a:r>
              <a:rPr lang="en-US" dirty="0" smtClean="0"/>
              <a:t>Intergraph.com Baseline Testing</a:t>
            </a:r>
          </a:p>
          <a:p>
            <a:pPr>
              <a:buClr>
                <a:srgbClr val="4593B5"/>
              </a:buClr>
            </a:pPr>
            <a:r>
              <a:rPr lang="en-US" dirty="0" smtClean="0"/>
              <a:t>Objectives</a:t>
            </a:r>
          </a:p>
          <a:p>
            <a:pPr lvl="1">
              <a:buClr>
                <a:srgbClr val="4593B5"/>
              </a:buClr>
            </a:pPr>
            <a:r>
              <a:rPr lang="en-US" dirty="0" smtClean="0"/>
              <a:t>Methodology &amp; Sample Tasks</a:t>
            </a:r>
          </a:p>
          <a:p>
            <a:pPr lvl="1">
              <a:buClr>
                <a:srgbClr val="4593B5"/>
              </a:buClr>
            </a:pPr>
            <a:r>
              <a:rPr lang="en-US" dirty="0" smtClean="0"/>
              <a:t>Audience</a:t>
            </a:r>
          </a:p>
          <a:p>
            <a:pPr lvl="1">
              <a:buClr>
                <a:srgbClr val="4593B5"/>
              </a:buClr>
            </a:pPr>
            <a:r>
              <a:rPr lang="en-US" dirty="0" smtClean="0"/>
              <a:t>Feedback</a:t>
            </a:r>
          </a:p>
          <a:p>
            <a:pPr>
              <a:buClr>
                <a:srgbClr val="4593B5"/>
              </a:buClr>
            </a:pPr>
            <a:r>
              <a:rPr lang="en-US" dirty="0" smtClean="0"/>
              <a:t>Key Findings (Quantitative)</a:t>
            </a:r>
          </a:p>
          <a:p>
            <a:pPr>
              <a:buClr>
                <a:srgbClr val="4593B5"/>
              </a:buClr>
            </a:pPr>
            <a:r>
              <a:rPr lang="en-US" dirty="0" smtClean="0"/>
              <a:t>Key Findings (Qualitative)</a:t>
            </a:r>
          </a:p>
          <a:p>
            <a:pPr>
              <a:buClr>
                <a:srgbClr val="4593B5"/>
              </a:buClr>
            </a:pPr>
            <a:r>
              <a:rPr lang="en-US" dirty="0" smtClean="0"/>
              <a:t>Key Comments</a:t>
            </a:r>
          </a:p>
          <a:p>
            <a:pPr>
              <a:buClr>
                <a:srgbClr val="4593B5"/>
              </a:buClr>
            </a:pPr>
            <a:r>
              <a:rPr lang="en-US" dirty="0" smtClean="0"/>
              <a:t>Recommendations</a:t>
            </a:r>
          </a:p>
          <a:p>
            <a:endParaRPr lang="en-US" dirty="0" smtClean="0">
              <a:solidFill>
                <a:srgbClr val="0070C0"/>
              </a:solidFill>
            </a:endParaRPr>
          </a:p>
          <a:p>
            <a:endParaRPr lang="en-US" dirty="0"/>
          </a:p>
        </p:txBody>
      </p:sp>
      <p:sp>
        <p:nvSpPr>
          <p:cNvPr id="5" name="Round Diagonal Corner Rectangle 4"/>
          <p:cNvSpPr>
            <a:spLocks/>
          </p:cNvSpPr>
          <p:nvPr/>
        </p:nvSpPr>
        <p:spPr bwMode="auto">
          <a:xfrm>
            <a:off x="372532" y="1168400"/>
            <a:ext cx="4438149" cy="4813300"/>
          </a:xfrm>
          <a:prstGeom prst="round2DiagRect">
            <a:avLst/>
          </a:prstGeom>
          <a:noFill/>
          <a:ln w="15875" cap="flat" cmpd="sng" algn="ctr">
            <a:solidFill>
              <a:srgbClr val="9A9B9C"/>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pic>
        <p:nvPicPr>
          <p:cNvPr id="7" name="Picture 6" descr="shutterstock_30738034.jpg"/>
          <p:cNvPicPr>
            <a:picLocks noChangeAspect="1"/>
          </p:cNvPicPr>
          <p:nvPr/>
        </p:nvPicPr>
        <p:blipFill>
          <a:blip r:embed="rId3"/>
          <a:stretch>
            <a:fillRect/>
          </a:stretch>
        </p:blipFill>
        <p:spPr>
          <a:xfrm>
            <a:off x="5359400" y="2074333"/>
            <a:ext cx="2971800" cy="1981199"/>
          </a:xfrm>
          <a:prstGeom prst="round2DiagRect">
            <a:avLst/>
          </a:prstGeom>
          <a:ln w="19050" cap="flat" cmpd="sng" algn="ctr">
            <a:solidFill>
              <a:srgbClr val="0075B0"/>
            </a:solidFill>
            <a:prstDash val="solid"/>
            <a:round/>
            <a:headEnd type="none" w="med" len="med"/>
            <a:tailEnd type="none" w="med" len="med"/>
          </a:ln>
        </p:spPr>
      </p:pic>
      <p:sp>
        <p:nvSpPr>
          <p:cNvPr id="6"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2</a:t>
            </a:fld>
            <a:endParaRPr lang="en-US" dirty="0">
              <a:solidFill>
                <a:schemeClr val="bg1"/>
              </a:solidFill>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ound Diagonal Corner Rectangle 5"/>
          <p:cNvSpPr>
            <a:spLocks/>
          </p:cNvSpPr>
          <p:nvPr/>
        </p:nvSpPr>
        <p:spPr bwMode="auto">
          <a:xfrm>
            <a:off x="537632" y="1062566"/>
            <a:ext cx="7175500" cy="3124200"/>
          </a:xfrm>
          <a:prstGeom prst="round2DiagRect">
            <a:avLst/>
          </a:prstGeom>
          <a:noFill/>
          <a:ln w="6350" cap="flat" cmpd="sng" algn="ctr">
            <a:solidFill>
              <a:srgbClr val="06376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7" name="Round Diagonal Corner Rectangle 6"/>
          <p:cNvSpPr/>
          <p:nvPr/>
        </p:nvSpPr>
        <p:spPr bwMode="auto">
          <a:xfrm>
            <a:off x="537633" y="1058332"/>
            <a:ext cx="7179733" cy="457200"/>
          </a:xfrm>
          <a:prstGeom prst="round2DiagRect">
            <a:avLst>
              <a:gd name="adj1" fmla="val 41065"/>
              <a:gd name="adj2" fmla="val 687"/>
            </a:avLst>
          </a:prstGeom>
          <a:solidFill>
            <a:srgbClr val="063764"/>
          </a:solidFill>
          <a:ln w="6350" cap="flat" cmpd="sng" algn="ctr">
            <a:solidFill>
              <a:srgbClr val="0075B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12" name="Title 11"/>
          <p:cNvSpPr>
            <a:spLocks noGrp="1"/>
          </p:cNvSpPr>
          <p:nvPr>
            <p:ph type="title"/>
          </p:nvPr>
        </p:nvSpPr>
        <p:spPr>
          <a:xfrm>
            <a:off x="287866" y="266700"/>
            <a:ext cx="7234767" cy="766232"/>
          </a:xfrm>
          <a:solidFill>
            <a:schemeClr val="bg1"/>
          </a:solidFill>
        </p:spPr>
        <p:txBody>
          <a:bodyPr/>
          <a:lstStyle/>
          <a:p>
            <a:pPr>
              <a:spcAft>
                <a:spcPts val="1200"/>
              </a:spcAft>
            </a:pPr>
            <a:r>
              <a:rPr lang="en-US" sz="1600" dirty="0" smtClean="0"/>
              <a:t>Intergraph.com Baseline Testing		</a:t>
            </a:r>
            <a:endParaRPr lang="en-US" sz="1600" dirty="0"/>
          </a:p>
        </p:txBody>
      </p:sp>
      <p:sp>
        <p:nvSpPr>
          <p:cNvPr id="13" name="Content Placeholder 12"/>
          <p:cNvSpPr>
            <a:spLocks noGrp="1"/>
          </p:cNvSpPr>
          <p:nvPr>
            <p:ph idx="1"/>
          </p:nvPr>
        </p:nvSpPr>
        <p:spPr>
          <a:xfrm>
            <a:off x="673100" y="1566333"/>
            <a:ext cx="6824133" cy="2281767"/>
          </a:xfrm>
        </p:spPr>
        <p:txBody>
          <a:bodyPr/>
          <a:lstStyle/>
          <a:p>
            <a:pPr marL="0" indent="27432">
              <a:lnSpc>
                <a:spcPts val="2660"/>
              </a:lnSpc>
              <a:spcBef>
                <a:spcPts val="0"/>
              </a:spcBef>
              <a:buNone/>
            </a:pPr>
            <a:r>
              <a:rPr lang="en-US" dirty="0" smtClean="0">
                <a:solidFill>
                  <a:srgbClr val="0075B0"/>
                </a:solidFill>
              </a:rPr>
              <a:t>The purpose of the baseline test was to evaluate how users use the Intergraph.com Web site today.  This test will serve as a comparison guide for measuring improvements or regressions in a redesign. </a:t>
            </a:r>
            <a:r>
              <a:rPr lang="en-US" dirty="0" smtClean="0">
                <a:solidFill>
                  <a:srgbClr val="C31520"/>
                </a:solidFill>
              </a:rPr>
              <a:t>Our ultimate goal is empowering our end users to reach their goals surfing our Web site.</a:t>
            </a:r>
          </a:p>
          <a:p>
            <a:pPr>
              <a:buNone/>
            </a:pPr>
            <a:endParaRPr lang="en-US" dirty="0"/>
          </a:p>
        </p:txBody>
      </p:sp>
      <p:pic>
        <p:nvPicPr>
          <p:cNvPr id="8" name="Picture 7" descr="shutterstock_2543182.jpg"/>
          <p:cNvPicPr>
            <a:picLocks/>
          </p:cNvPicPr>
          <p:nvPr/>
        </p:nvPicPr>
        <p:blipFill>
          <a:blip r:embed="rId4"/>
          <a:stretch>
            <a:fillRect/>
          </a:stretch>
        </p:blipFill>
        <p:spPr>
          <a:xfrm>
            <a:off x="3043768" y="3683004"/>
            <a:ext cx="4305298" cy="2286816"/>
          </a:xfrm>
          <a:prstGeom prst="round1Rect">
            <a:avLst/>
          </a:prstGeom>
          <a:ln w="31750" cap="flat" cmpd="sng" algn="ctr">
            <a:solidFill>
              <a:srgbClr val="970611"/>
            </a:solidFill>
            <a:prstDash val="solid"/>
            <a:round/>
            <a:headEnd type="none" w="med" len="med"/>
            <a:tailEnd type="none" w="med" len="med"/>
          </a:ln>
        </p:spPr>
      </p:pic>
      <p:sp>
        <p:nvSpPr>
          <p:cNvPr id="10" name="TextBox 9"/>
          <p:cNvSpPr txBox="1"/>
          <p:nvPr/>
        </p:nvSpPr>
        <p:spPr>
          <a:xfrm>
            <a:off x="774700" y="1079500"/>
            <a:ext cx="1587500" cy="392415"/>
          </a:xfrm>
          <a:prstGeom prst="rect">
            <a:avLst/>
          </a:prstGeom>
          <a:noFill/>
        </p:spPr>
        <p:txBody>
          <a:bodyPr wrap="square" rtlCol="0">
            <a:spAutoFit/>
          </a:bodyPr>
          <a:lstStyle/>
          <a:p>
            <a:r>
              <a:rPr lang="en-US" sz="1800" dirty="0" smtClean="0">
                <a:solidFill>
                  <a:schemeClr val="bg1"/>
                </a:solidFill>
              </a:rPr>
              <a:t>Objectives</a:t>
            </a:r>
            <a:endParaRPr lang="en-US" sz="1800" dirty="0">
              <a:solidFill>
                <a:schemeClr val="bg1"/>
              </a:solidFill>
            </a:endParaRPr>
          </a:p>
        </p:txBody>
      </p:sp>
      <p:sp>
        <p:nvSpPr>
          <p:cNvPr id="9"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3</a:t>
            </a:fld>
            <a:endParaRPr lang="en-US" dirty="0">
              <a:solidFill>
                <a:schemeClr val="bg1"/>
              </a:solidFill>
            </a:endParaRPr>
          </a:p>
        </p:txBody>
      </p:sp>
    </p:spTree>
    <p:custDataLst>
      <p:tags r:id="rId1"/>
    </p:custData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14851" y="1108392"/>
          <a:ext cx="4362450" cy="5270129"/>
        </p:xfrm>
        <a:graphic>
          <a:graphicData uri="http://schemas.openxmlformats.org/drawingml/2006/table">
            <a:tbl>
              <a:tblPr>
                <a:tableStyleId>{0505E3EF-67EA-436B-97B2-0124C06EBD24}</a:tableStyleId>
              </a:tblPr>
              <a:tblGrid>
                <a:gridCol w="641349"/>
                <a:gridCol w="3721101"/>
              </a:tblGrid>
              <a:tr h="533986">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smtClean="0">
                        <a:solidFill>
                          <a:srgbClr val="FFF7F4"/>
                        </a:solidFill>
                      </a:endParaRPr>
                    </a:p>
                  </a:txBody>
                  <a:tcPr>
                    <a:lnB w="12700" cap="flat" cmpd="sng" algn="ctr">
                      <a:solidFill>
                        <a:srgbClr val="4593B5"/>
                      </a:solidFill>
                      <a:prstDash val="solid"/>
                      <a:round/>
                      <a:headEnd type="none" w="med" len="med"/>
                      <a:tailEnd type="none" w="med" len="med"/>
                    </a:lnB>
                    <a:noFill/>
                  </a:tcPr>
                </a:tc>
                <a:tc hMerge="1">
                  <a:txBody>
                    <a:bodyPr/>
                    <a:lstStyle/>
                    <a:p>
                      <a:endParaRPr lang="en-US" dirty="0"/>
                    </a:p>
                  </a:txBody>
                  <a:tcPr/>
                </a:tc>
              </a:tr>
              <a:tr h="459206">
                <a:tc rowSpan="10">
                  <a:txBody>
                    <a:bodyPr/>
                    <a:lstStyle/>
                    <a:p>
                      <a:pPr lvl="0" algn="ctr">
                        <a:spcAft>
                          <a:spcPts val="600"/>
                        </a:spcAft>
                        <a:buFont typeface="Arial" pitchFamily="34" charset="0"/>
                        <a:buNone/>
                      </a:pPr>
                      <a:r>
                        <a:rPr lang="en-US" sz="2000" b="1" i="0" spc="0" dirty="0" smtClean="0">
                          <a:solidFill>
                            <a:srgbClr val="063764"/>
                          </a:solidFill>
                        </a:rPr>
                        <a:t>Starting</a:t>
                      </a:r>
                      <a:r>
                        <a:rPr lang="en-US" sz="2000" spc="0" dirty="0" smtClean="0">
                          <a:solidFill>
                            <a:srgbClr val="063764"/>
                          </a:solidFill>
                        </a:rPr>
                        <a:t> on homepage </a:t>
                      </a:r>
                      <a:r>
                        <a:rPr lang="en-US" sz="2000" u="sng" spc="0" dirty="0" smtClean="0">
                          <a:solidFill>
                            <a:srgbClr val="063764"/>
                          </a:solidFill>
                          <a:hlinkClick r:id="rId4"/>
                        </a:rPr>
                        <a:t>intergraph.com</a:t>
                      </a:r>
                      <a:endParaRPr lang="en-US" sz="2000" b="1" spc="0" dirty="0">
                        <a:solidFill>
                          <a:srgbClr val="063764"/>
                        </a:solidFill>
                        <a:latin typeface="Arial Narrow" pitchFamily="34" charset="0"/>
                      </a:endParaRPr>
                    </a:p>
                  </a:txBody>
                  <a:tcPr vert="vert270" anchor="ctr">
                    <a:lnR w="12700" cap="flat" cmpd="sng" algn="ctr">
                      <a:solidFill>
                        <a:srgbClr val="4593B5"/>
                      </a:solidFill>
                      <a:prstDash val="solid"/>
                      <a:round/>
                      <a:headEnd type="none" w="med" len="med"/>
                      <a:tailEnd type="none" w="med" len="med"/>
                    </a:lnR>
                    <a:lnT w="12700" cap="flat" cmpd="sng" algn="ctr">
                      <a:solidFill>
                        <a:srgbClr val="4593B5"/>
                      </a:solidFill>
                      <a:prstDash val="solid"/>
                      <a:round/>
                      <a:headEnd type="none" w="med" len="med"/>
                      <a:tailEnd type="none" w="med" len="med"/>
                    </a:lnT>
                    <a:noFill/>
                  </a:tcPr>
                </a:tc>
                <a:tc>
                  <a:txBody>
                    <a:bodyPr/>
                    <a:lstStyle/>
                    <a:p>
                      <a:r>
                        <a:rPr lang="en-US" sz="1100" dirty="0" smtClean="0"/>
                        <a:t>1. Please find the product  “</a:t>
                      </a:r>
                      <a:r>
                        <a:rPr lang="en-US" sz="1100" dirty="0" err="1" smtClean="0"/>
                        <a:t>GeoMedia</a:t>
                      </a:r>
                      <a:r>
                        <a:rPr lang="en-US" sz="1100" dirty="0" smtClean="0"/>
                        <a:t>” in Security, Government &amp; Infrastructure (SG&amp;I)</a:t>
                      </a:r>
                      <a:endParaRPr lang="en-US" sz="1100" b="0" i="0"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lnB w="12700" cap="flat" cmpd="sng" algn="ctr">
                      <a:solidFill>
                        <a:srgbClr val="4593B5"/>
                      </a:solidFill>
                      <a:prstDash val="solid"/>
                      <a:round/>
                      <a:headEnd type="none" w="med" len="med"/>
                      <a:tailEnd type="none" w="med" len="med"/>
                    </a:lnB>
                    <a:noFill/>
                  </a:tcPr>
                </a:tc>
              </a:tr>
              <a:tr h="444394">
                <a:tc vMerge="1">
                  <a:txBody>
                    <a:bodyPr/>
                    <a:lstStyle/>
                    <a:p>
                      <a:pPr lvl="0">
                        <a:buFont typeface="Arial" pitchFamily="34" charset="0"/>
                        <a:buNone/>
                      </a:pPr>
                      <a:endParaRPr lang="en-US" dirty="0"/>
                    </a:p>
                  </a:txBody>
                  <a:tcPr/>
                </a:tc>
                <a:tc>
                  <a:txBody>
                    <a:bodyPr/>
                    <a:lstStyle/>
                    <a:p>
                      <a:r>
                        <a:rPr lang="en-US" sz="1100" dirty="0" smtClean="0"/>
                        <a:t>2. Please find product “</a:t>
                      </a:r>
                      <a:r>
                        <a:rPr lang="en-US" sz="1100" dirty="0" err="1" smtClean="0"/>
                        <a:t>SmartPlant</a:t>
                      </a:r>
                      <a:r>
                        <a:rPr lang="en-US" sz="1100" dirty="0" smtClean="0"/>
                        <a:t> P&amp;ID”  in Process, Power &amp; Marine (PP&amp;M)</a:t>
                      </a:r>
                      <a:endParaRPr lang="en-US" sz="1100" b="0" i="0"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lnB w="12700" cap="flat" cmpd="sng" algn="ctr">
                      <a:solidFill>
                        <a:srgbClr val="4593B5"/>
                      </a:solidFill>
                      <a:prstDash val="solid"/>
                      <a:round/>
                      <a:headEnd type="none" w="med" len="med"/>
                      <a:tailEnd type="none" w="med" len="med"/>
                    </a:lnB>
                    <a:noFill/>
                  </a:tcPr>
                </a:tc>
              </a:tr>
              <a:tr h="489322">
                <a:tc vMerge="1">
                  <a:txBody>
                    <a:bodyPr/>
                    <a:lstStyle/>
                    <a:p>
                      <a:endParaRPr lang="en-US" dirty="0"/>
                    </a:p>
                  </a:txBody>
                  <a:tcPr/>
                </a:tc>
                <a:tc>
                  <a:txBody>
                    <a:bodyPr/>
                    <a:lstStyle/>
                    <a:p>
                      <a:r>
                        <a:rPr lang="en-US" sz="1100" dirty="0" smtClean="0"/>
                        <a:t>3. Please find product support on G /Technology in Security, Government &amp; Infrastructure (SG&amp;I)</a:t>
                      </a:r>
                      <a:endParaRPr lang="en-US" sz="1100" b="0" i="0"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lnB w="12700" cap="flat" cmpd="sng" algn="ctr">
                      <a:solidFill>
                        <a:srgbClr val="4593B5"/>
                      </a:solidFill>
                      <a:prstDash val="solid"/>
                      <a:round/>
                      <a:headEnd type="none" w="med" len="med"/>
                      <a:tailEnd type="none" w="med" len="med"/>
                    </a:lnB>
                    <a:noFill/>
                  </a:tcPr>
                </a:tc>
              </a:tr>
              <a:tr h="444394">
                <a:tc vMerge="1">
                  <a:txBody>
                    <a:bodyPr/>
                    <a:lstStyle/>
                    <a:p>
                      <a:endParaRPr lang="en-US" dirty="0"/>
                    </a:p>
                  </a:txBody>
                  <a:tcPr/>
                </a:tc>
                <a:tc>
                  <a:txBody>
                    <a:bodyPr/>
                    <a:lstStyle/>
                    <a:p>
                      <a:r>
                        <a:rPr lang="en-US" sz="1100" dirty="0" smtClean="0"/>
                        <a:t>4. Please find product support for “</a:t>
                      </a:r>
                      <a:r>
                        <a:rPr lang="en-US" sz="1100" dirty="0" err="1" smtClean="0"/>
                        <a:t>SmartPlant</a:t>
                      </a:r>
                      <a:r>
                        <a:rPr lang="en-US" sz="1100" dirty="0" smtClean="0"/>
                        <a:t> Electrical,” in Process, Power &amp; Marine (PP&amp;M)</a:t>
                      </a:r>
                      <a:endParaRPr lang="en-US" sz="1100" b="0" i="0"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lnB w="12700" cap="flat" cmpd="sng" algn="ctr">
                      <a:solidFill>
                        <a:srgbClr val="4593B5"/>
                      </a:solidFill>
                      <a:prstDash val="solid"/>
                      <a:round/>
                      <a:headEnd type="none" w="med" len="med"/>
                      <a:tailEnd type="none" w="med" len="med"/>
                    </a:lnB>
                    <a:noFill/>
                  </a:tcPr>
                </a:tc>
              </a:tr>
              <a:tr h="426672">
                <a:tc vMerge="1">
                  <a:txBody>
                    <a:bodyPr/>
                    <a:lstStyle/>
                    <a:p>
                      <a:endParaRPr lang="en-US" dirty="0"/>
                    </a:p>
                  </a:txBody>
                  <a:tcPr/>
                </a:tc>
                <a:tc>
                  <a:txBody>
                    <a:bodyPr/>
                    <a:lstStyle/>
                    <a:p>
                      <a:r>
                        <a:rPr lang="en-US" sz="1100" dirty="0" smtClean="0"/>
                        <a:t>5. Please find “shipbuilding” industry information for PP&amp;M.</a:t>
                      </a:r>
                      <a:endParaRPr lang="en-US" sz="1100" b="0" i="0"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lnB w="12700" cap="flat" cmpd="sng" algn="ctr">
                      <a:solidFill>
                        <a:srgbClr val="4593B5"/>
                      </a:solidFill>
                      <a:prstDash val="solid"/>
                      <a:round/>
                      <a:headEnd type="none" w="med" len="med"/>
                      <a:tailEnd type="none" w="med" len="med"/>
                    </a:lnB>
                    <a:noFill/>
                  </a:tcPr>
                </a:tc>
              </a:tr>
              <a:tr h="426672">
                <a:tc vMerge="1">
                  <a:txBody>
                    <a:bodyPr/>
                    <a:lstStyle/>
                    <a:p>
                      <a:endParaRPr lang="en-US" dirty="0"/>
                    </a:p>
                  </a:txBody>
                  <a:tcPr/>
                </a:tc>
                <a:tc>
                  <a:txBody>
                    <a:bodyPr/>
                    <a:lstStyle/>
                    <a:p>
                      <a:r>
                        <a:rPr lang="en-US" sz="1100" dirty="0" smtClean="0"/>
                        <a:t>6. Please find “communications” industry information for SG&amp;I.</a:t>
                      </a:r>
                      <a:endParaRPr lang="en-US" sz="1100" b="0" i="0"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lnB w="12700" cap="flat" cmpd="sng" algn="ctr">
                      <a:solidFill>
                        <a:srgbClr val="4593B5"/>
                      </a:solidFill>
                      <a:prstDash val="solid"/>
                      <a:round/>
                      <a:headEnd type="none" w="med" len="med"/>
                      <a:tailEnd type="none" w="med" len="med"/>
                    </a:lnB>
                    <a:noFill/>
                  </a:tcPr>
                </a:tc>
              </a:tr>
              <a:tr h="426672">
                <a:tc vMerge="1">
                  <a:txBody>
                    <a:bodyPr/>
                    <a:lstStyle/>
                    <a:p>
                      <a:endParaRPr lang="en-US" dirty="0"/>
                    </a:p>
                  </a:txBody>
                  <a:tcPr/>
                </a:tc>
                <a:tc>
                  <a:txBody>
                    <a:bodyPr/>
                    <a:lstStyle/>
                    <a:p>
                      <a:r>
                        <a:rPr lang="en-US" sz="1100" dirty="0" smtClean="0"/>
                        <a:t>7. Please find training courses related to “public safety” for SG&amp;I.</a:t>
                      </a:r>
                      <a:endParaRPr lang="en-US" sz="1100" b="0" i="0"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lnB w="12700" cap="flat" cmpd="sng" algn="ctr">
                      <a:solidFill>
                        <a:srgbClr val="4593B5"/>
                      </a:solidFill>
                      <a:prstDash val="solid"/>
                      <a:round/>
                      <a:headEnd type="none" w="med" len="med"/>
                      <a:tailEnd type="none" w="med" len="med"/>
                    </a:lnB>
                    <a:noFill/>
                  </a:tcPr>
                </a:tc>
              </a:tr>
              <a:tr h="444394">
                <a:tc vMerge="1">
                  <a:txBody>
                    <a:bodyPr/>
                    <a:lstStyle/>
                    <a:p>
                      <a:endParaRPr lang="en-US" dirty="0"/>
                    </a:p>
                  </a:txBody>
                  <a:tcPr/>
                </a:tc>
                <a:tc>
                  <a:txBody>
                    <a:bodyPr/>
                    <a:lstStyle/>
                    <a:p>
                      <a:r>
                        <a:rPr lang="en-US" sz="1100" smtClean="0"/>
                        <a:t>8. Please find  training courses related to “SmartPlant Instrumentation” for PP&amp;M.</a:t>
                      </a:r>
                      <a:endParaRPr lang="en-US" sz="1100" b="0" i="0"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lnB w="12700" cap="flat" cmpd="sng" algn="ctr">
                      <a:solidFill>
                        <a:srgbClr val="4593B5"/>
                      </a:solidFill>
                      <a:prstDash val="solid"/>
                      <a:round/>
                      <a:headEnd type="none" w="med" len="med"/>
                      <a:tailEnd type="none" w="med" len="med"/>
                    </a:lnB>
                    <a:noFill/>
                  </a:tcPr>
                </a:tc>
              </a:tr>
              <a:tr h="632488">
                <a:tc vMerge="1">
                  <a:txBody>
                    <a:bodyPr/>
                    <a:lstStyle/>
                    <a:p>
                      <a:endParaRPr lang="en-US" dirty="0"/>
                    </a:p>
                  </a:txBody>
                  <a:tcPr/>
                </a:tc>
                <a:tc>
                  <a:txBody>
                    <a:bodyPr/>
                    <a:lstStyle/>
                    <a:p>
                      <a:r>
                        <a:rPr lang="en-US" sz="1100" dirty="0" smtClean="0"/>
                        <a:t>9. PP&amp;M: Please find the PP&amp;M customer story on Westinghouse Electric.</a:t>
                      </a:r>
                      <a:r>
                        <a:rPr lang="en-US" sz="1100" baseline="0" dirty="0" smtClean="0"/>
                        <a:t>  </a:t>
                      </a:r>
                      <a:r>
                        <a:rPr lang="en-US" sz="1100" dirty="0" smtClean="0"/>
                        <a:t>SG&amp;I: Please find  the  SG&amp;I customer story on LSU (Louisiana State University).</a:t>
                      </a:r>
                      <a:endParaRPr lang="en-US" sz="1100" b="0" i="0"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lnB w="12700" cap="flat" cmpd="sng" algn="ctr">
                      <a:solidFill>
                        <a:srgbClr val="4593B5"/>
                      </a:solidFill>
                      <a:prstDash val="solid"/>
                      <a:round/>
                      <a:headEnd type="none" w="med" len="med"/>
                      <a:tailEnd type="none" w="med" len="med"/>
                    </a:lnB>
                    <a:noFill/>
                  </a:tcPr>
                </a:tc>
              </a:tr>
              <a:tr h="541785">
                <a:tc vMerge="1">
                  <a:txBody>
                    <a:bodyPr/>
                    <a:lstStyle/>
                    <a:p>
                      <a:endParaRPr lang="en-US" dirty="0"/>
                    </a:p>
                  </a:txBody>
                  <a:tcPr/>
                </a:tc>
                <a:tc>
                  <a:txBody>
                    <a:bodyPr/>
                    <a:lstStyle/>
                    <a:p>
                      <a:r>
                        <a:rPr lang="en-US" sz="1100" dirty="0" smtClean="0"/>
                        <a:t>10. In Process, Power &amp; Marine (PP&amp;M) please find the P2-C2  client community. </a:t>
                      </a:r>
                      <a:r>
                        <a:rPr lang="en-US" sz="1000" i="1" dirty="0" smtClean="0"/>
                        <a:t> (P as in Paul, #2, C as in Cat, #2)</a:t>
                      </a:r>
                      <a:endParaRPr lang="en-US" sz="1000" b="0" i="1" dirty="0">
                        <a:solidFill>
                          <a:srgbClr val="063764"/>
                        </a:solidFill>
                        <a:latin typeface="Arial Narrow" pitchFamily="34" charset="0"/>
                      </a:endParaRPr>
                    </a:p>
                  </a:txBody>
                  <a:tcPr>
                    <a:lnL w="12700" cap="flat" cmpd="sng" algn="ctr">
                      <a:solidFill>
                        <a:srgbClr val="4593B5"/>
                      </a:solidFill>
                      <a:prstDash val="solid"/>
                      <a:round/>
                      <a:headEnd type="none" w="med" len="med"/>
                      <a:tailEnd type="none" w="med" len="med"/>
                    </a:lnL>
                    <a:lnT w="12700" cap="flat" cmpd="sng" algn="ctr">
                      <a:solidFill>
                        <a:srgbClr val="4593B5"/>
                      </a:solidFill>
                      <a:prstDash val="solid"/>
                      <a:round/>
                      <a:headEnd type="none" w="med" len="med"/>
                      <a:tailEnd type="none" w="med" len="med"/>
                    </a:lnT>
                    <a:noFill/>
                  </a:tcPr>
                </a:tc>
              </a:tr>
            </a:tbl>
          </a:graphicData>
        </a:graphic>
      </p:graphicFrame>
      <p:sp>
        <p:nvSpPr>
          <p:cNvPr id="13" name="Content Placeholder 12"/>
          <p:cNvSpPr>
            <a:spLocks noGrp="1"/>
          </p:cNvSpPr>
          <p:nvPr>
            <p:ph idx="1"/>
          </p:nvPr>
        </p:nvSpPr>
        <p:spPr>
          <a:xfrm>
            <a:off x="371476" y="1054099"/>
            <a:ext cx="4067174" cy="5429459"/>
          </a:xfrm>
        </p:spPr>
        <p:txBody>
          <a:bodyPr wrap="square" lIns="45720" rIns="45720">
            <a:noAutofit/>
          </a:bodyPr>
          <a:lstStyle/>
          <a:p>
            <a:pPr marL="0" indent="0">
              <a:lnSpc>
                <a:spcPts val="1660"/>
              </a:lnSpc>
              <a:spcBef>
                <a:spcPts val="670"/>
              </a:spcBef>
              <a:buClr>
                <a:srgbClr val="C31520"/>
              </a:buClr>
              <a:buFont typeface="Wingdings" charset="2"/>
              <a:buChar char=""/>
            </a:pPr>
            <a:r>
              <a:rPr lang="en-US" sz="1300" b="1" dirty="0" smtClean="0">
                <a:solidFill>
                  <a:schemeClr val="bg2">
                    <a:lumMod val="75000"/>
                  </a:schemeClr>
                </a:solidFill>
              </a:rPr>
              <a:t> The Culture of You community was solicited by email and </a:t>
            </a:r>
            <a:r>
              <a:rPr lang="en-US" sz="1300" b="1" i="1" dirty="0" smtClean="0">
                <a:solidFill>
                  <a:schemeClr val="bg2">
                    <a:lumMod val="75000"/>
                  </a:schemeClr>
                </a:solidFill>
              </a:rPr>
              <a:t>Linked In </a:t>
            </a:r>
            <a:r>
              <a:rPr lang="en-US" sz="1300" b="1" dirty="0" smtClean="0">
                <a:solidFill>
                  <a:schemeClr val="bg2">
                    <a:lumMod val="75000"/>
                  </a:schemeClr>
                </a:solidFill>
              </a:rPr>
              <a:t>group.  Customers and Intergraph employees who responded were scheduled for a 30 minute session.</a:t>
            </a:r>
          </a:p>
          <a:p>
            <a:pPr marL="0" indent="0">
              <a:lnSpc>
                <a:spcPts val="1660"/>
              </a:lnSpc>
              <a:spcBef>
                <a:spcPts val="670"/>
              </a:spcBef>
              <a:buClr>
                <a:srgbClr val="C31520"/>
              </a:buClr>
              <a:buFont typeface="Wingdings" charset="2"/>
              <a:buChar char=""/>
            </a:pPr>
            <a:r>
              <a:rPr lang="en-US" sz="1300" b="1" dirty="0" smtClean="0">
                <a:solidFill>
                  <a:schemeClr val="bg2">
                    <a:lumMod val="75000"/>
                  </a:schemeClr>
                </a:solidFill>
              </a:rPr>
              <a:t> Ten Web navigating tasks were conducted via telephone and AT&amp;T Connect conferencing system.</a:t>
            </a:r>
            <a:r>
              <a:rPr lang="en-US" sz="1300" b="1" dirty="0" smtClean="0">
                <a:solidFill>
                  <a:srgbClr val="063764"/>
                </a:solidFill>
              </a:rPr>
              <a:t/>
            </a:r>
            <a:br>
              <a:rPr lang="en-US" sz="1300" b="1" dirty="0" smtClean="0">
                <a:solidFill>
                  <a:srgbClr val="063764"/>
                </a:solidFill>
              </a:rPr>
            </a:br>
            <a:endParaRPr lang="en-US" sz="1200" b="1" dirty="0" smtClean="0">
              <a:solidFill>
                <a:srgbClr val="063764"/>
              </a:solidFill>
            </a:endParaRPr>
          </a:p>
          <a:p>
            <a:pPr marL="114300" indent="228600">
              <a:spcBef>
                <a:spcPts val="5"/>
              </a:spcBef>
              <a:spcAft>
                <a:spcPts val="600"/>
              </a:spcAft>
              <a:buClr>
                <a:srgbClr val="C31520"/>
              </a:buClr>
              <a:buFont typeface="Arial"/>
              <a:buChar char="•"/>
            </a:pPr>
            <a:r>
              <a:rPr lang="en-US" sz="1500" dirty="0" smtClean="0">
                <a:solidFill>
                  <a:srgbClr val="0075B0"/>
                </a:solidFill>
                <a:latin typeface="Arial Narrow" pitchFamily="34" charset="0"/>
              </a:rPr>
              <a:t>Users phoned in and shared their screen.  </a:t>
            </a:r>
          </a:p>
          <a:p>
            <a:pPr marL="114300" indent="228600">
              <a:spcBef>
                <a:spcPts val="5"/>
              </a:spcBef>
              <a:spcAft>
                <a:spcPts val="600"/>
              </a:spcAft>
              <a:buClr>
                <a:srgbClr val="C31520"/>
              </a:buClr>
              <a:buFont typeface="Arial"/>
              <a:buChar char="•"/>
            </a:pPr>
            <a:r>
              <a:rPr lang="en-US" sz="1500" dirty="0" smtClean="0">
                <a:solidFill>
                  <a:srgbClr val="0075B0"/>
                </a:solidFill>
                <a:latin typeface="Arial Narrow" pitchFamily="34" charset="0"/>
              </a:rPr>
              <a:t>Background information was collected.</a:t>
            </a:r>
          </a:p>
          <a:p>
            <a:pPr marL="114300" indent="228600">
              <a:spcBef>
                <a:spcPts val="5"/>
              </a:spcBef>
              <a:spcAft>
                <a:spcPts val="600"/>
              </a:spcAft>
              <a:buClr>
                <a:srgbClr val="C31520"/>
              </a:buClr>
              <a:buFont typeface="Arial"/>
              <a:buChar char="•"/>
            </a:pPr>
            <a:r>
              <a:rPr lang="en-US" sz="1500" dirty="0" smtClean="0">
                <a:solidFill>
                  <a:srgbClr val="0075B0"/>
                </a:solidFill>
                <a:latin typeface="Arial Narrow" pitchFamily="34" charset="0"/>
              </a:rPr>
              <a:t>Participants were asked to vocalize their thoughts and to think aloud while they completed the tasks.  </a:t>
            </a:r>
            <a:r>
              <a:rPr lang="en-US" sz="1500" i="1" dirty="0" smtClean="0">
                <a:solidFill>
                  <a:srgbClr val="0075B0"/>
                </a:solidFill>
                <a:latin typeface="Arial Narrow" pitchFamily="34" charset="0"/>
              </a:rPr>
              <a:t>For example: “I’m accessing Google to conduct a search. I type in </a:t>
            </a:r>
            <a:r>
              <a:rPr lang="en-US" sz="1500" i="1" dirty="0" err="1" smtClean="0">
                <a:solidFill>
                  <a:srgbClr val="0075B0"/>
                </a:solidFill>
                <a:latin typeface="Arial Narrow" pitchFamily="34" charset="0"/>
              </a:rPr>
              <a:t>Google.com</a:t>
            </a:r>
            <a:r>
              <a:rPr lang="en-US" sz="1500" i="1" dirty="0" smtClean="0">
                <a:solidFill>
                  <a:srgbClr val="0075B0"/>
                </a:solidFill>
                <a:latin typeface="Arial Narrow" pitchFamily="34" charset="0"/>
              </a:rPr>
              <a:t>, type in my keyword ‘music’ and hit enter.”</a:t>
            </a:r>
            <a:endParaRPr lang="en-US" sz="1500" dirty="0" smtClean="0">
              <a:solidFill>
                <a:srgbClr val="0075B0"/>
              </a:solidFill>
              <a:latin typeface="Arial Narrow" pitchFamily="34" charset="0"/>
            </a:endParaRPr>
          </a:p>
          <a:p>
            <a:pPr marL="114300" indent="228600">
              <a:spcBef>
                <a:spcPts val="5"/>
              </a:spcBef>
              <a:spcAft>
                <a:spcPts val="600"/>
              </a:spcAft>
              <a:buClr>
                <a:srgbClr val="C31520"/>
              </a:buClr>
              <a:buFont typeface="Arial"/>
              <a:buChar char="•"/>
            </a:pPr>
            <a:r>
              <a:rPr lang="en-US" sz="1500" dirty="0" smtClean="0">
                <a:solidFill>
                  <a:srgbClr val="0075B0"/>
                </a:solidFill>
                <a:latin typeface="Arial Narrow" pitchFamily="34" charset="0"/>
              </a:rPr>
              <a:t>Actions were observed while they performed ten tasks.</a:t>
            </a:r>
          </a:p>
          <a:p>
            <a:pPr marL="114300" indent="228600">
              <a:spcBef>
                <a:spcPts val="5"/>
              </a:spcBef>
              <a:spcAft>
                <a:spcPts val="600"/>
              </a:spcAft>
              <a:buClr>
                <a:srgbClr val="C31520"/>
              </a:buClr>
              <a:buFont typeface="Arial"/>
              <a:buChar char="•"/>
            </a:pPr>
            <a:r>
              <a:rPr lang="en-US" sz="1500" dirty="0" smtClean="0">
                <a:solidFill>
                  <a:srgbClr val="0075B0"/>
                </a:solidFill>
                <a:latin typeface="Arial Narrow" pitchFamily="34" charset="0"/>
              </a:rPr>
              <a:t>Upon completion, users were asked to rate their experience and offer feedback on their site experience performing our assigned tasks.</a:t>
            </a:r>
          </a:p>
          <a:p>
            <a:pPr marL="114300" indent="228600">
              <a:buNone/>
            </a:pPr>
            <a:endParaRPr lang="en-US" sz="1400" dirty="0">
              <a:latin typeface="Arial Narrow" pitchFamily="34" charset="0"/>
            </a:endParaRPr>
          </a:p>
        </p:txBody>
      </p:sp>
      <p:sp>
        <p:nvSpPr>
          <p:cNvPr id="8" name="Title 11"/>
          <p:cNvSpPr>
            <a:spLocks noGrp="1"/>
          </p:cNvSpPr>
          <p:nvPr>
            <p:ph type="title"/>
          </p:nvPr>
        </p:nvSpPr>
        <p:spPr>
          <a:xfrm>
            <a:off x="304800" y="228600"/>
            <a:ext cx="7391400" cy="812800"/>
          </a:xfrm>
          <a:solidFill>
            <a:schemeClr val="bg1"/>
          </a:solidFill>
        </p:spPr>
        <p:txBody>
          <a:bodyPr/>
          <a:lstStyle/>
          <a:p>
            <a:r>
              <a:rPr lang="en-US" sz="1600" dirty="0" smtClean="0"/>
              <a:t>Intergraph.com Baseline Testing</a:t>
            </a:r>
            <a:br>
              <a:rPr lang="en-US" sz="1600" dirty="0" smtClean="0"/>
            </a:br>
            <a:r>
              <a:rPr lang="en-US" sz="1600" b="1" dirty="0" smtClean="0"/>
              <a:t>Methodology</a:t>
            </a:r>
            <a:r>
              <a:rPr lang="en-US" sz="1600" dirty="0" smtClean="0"/>
              <a:t>		</a:t>
            </a:r>
            <a:endParaRPr lang="en-US" sz="1600" dirty="0"/>
          </a:p>
        </p:txBody>
      </p:sp>
      <p:sp>
        <p:nvSpPr>
          <p:cNvPr id="5" name="Round Diagonal Corner Rectangle 4"/>
          <p:cNvSpPr>
            <a:spLocks/>
          </p:cNvSpPr>
          <p:nvPr/>
        </p:nvSpPr>
        <p:spPr bwMode="auto">
          <a:xfrm>
            <a:off x="4533900" y="990600"/>
            <a:ext cx="4343400" cy="5503732"/>
          </a:xfrm>
          <a:prstGeom prst="round2DiagRect">
            <a:avLst>
              <a:gd name="adj1" fmla="val 5460"/>
              <a:gd name="adj2" fmla="val 0"/>
            </a:avLst>
          </a:prstGeom>
          <a:noFill/>
          <a:ln w="19050" cap="flat" cmpd="sng" algn="ctr">
            <a:solidFill>
              <a:srgbClr val="4593B5"/>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075B0"/>
              </a:solidFill>
              <a:effectLst>
                <a:outerShdw blurRad="38100" dist="38100" dir="2700000" algn="tl">
                  <a:srgbClr val="000000">
                    <a:alpha val="43137"/>
                  </a:srgbClr>
                </a:outerShdw>
              </a:effectLst>
              <a:latin typeface="Frutiger LT Std 47 Light Cn" pitchFamily="34" charset="0"/>
            </a:endParaRPr>
          </a:p>
        </p:txBody>
      </p:sp>
      <p:sp>
        <p:nvSpPr>
          <p:cNvPr id="7" name="Round Diagonal Corner Rectangle 6"/>
          <p:cNvSpPr>
            <a:spLocks noChangeAspect="1"/>
          </p:cNvSpPr>
          <p:nvPr/>
        </p:nvSpPr>
        <p:spPr bwMode="auto">
          <a:xfrm>
            <a:off x="4533900" y="996950"/>
            <a:ext cx="4330700" cy="635000"/>
          </a:xfrm>
          <a:prstGeom prst="round2DiagRect">
            <a:avLst>
              <a:gd name="adj1" fmla="val 37184"/>
              <a:gd name="adj2" fmla="val 687"/>
            </a:avLst>
          </a:prstGeom>
          <a:solidFill>
            <a:srgbClr val="063764"/>
          </a:solidFill>
          <a:ln w="6350" cap="flat" cmpd="sng" algn="ctr">
            <a:solidFill>
              <a:srgbClr val="0075B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9" name="TextBox 8"/>
          <p:cNvSpPr txBox="1"/>
          <p:nvPr/>
        </p:nvSpPr>
        <p:spPr>
          <a:xfrm>
            <a:off x="4737100" y="1054100"/>
            <a:ext cx="3981450" cy="513987"/>
          </a:xfrm>
          <a:prstGeom prst="rect">
            <a:avLst/>
          </a:prstGeom>
          <a:noFill/>
        </p:spPr>
        <p:txBody>
          <a:bodyPr wrap="square" rtlCol="0" anchor="b">
            <a:spAutoFit/>
          </a:bodyPr>
          <a:lstStyle/>
          <a:p>
            <a:pPr>
              <a:spcAft>
                <a:spcPts val="0"/>
              </a:spcAft>
            </a:pPr>
            <a:r>
              <a:rPr lang="en-US" sz="1200" dirty="0" smtClean="0">
                <a:solidFill>
                  <a:schemeClr val="bg1"/>
                </a:solidFill>
                <a:latin typeface="+mn-lt"/>
              </a:rPr>
              <a:t>TASKS DOCUMENTED:  </a:t>
            </a:r>
            <a:r>
              <a:rPr lang="en-US" sz="1200" b="0" dirty="0" smtClean="0">
                <a:solidFill>
                  <a:schemeClr val="bg1"/>
                </a:solidFill>
                <a:latin typeface="+mn-lt"/>
              </a:rPr>
              <a:t>Number of clicks,</a:t>
            </a:r>
          </a:p>
          <a:p>
            <a:r>
              <a:rPr lang="en-US" sz="1200" b="0" dirty="0" smtClean="0">
                <a:solidFill>
                  <a:schemeClr val="bg1"/>
                </a:solidFill>
                <a:latin typeface="+mn-lt"/>
              </a:rPr>
              <a:t>use of navigation or search, and time to complete.</a:t>
            </a:r>
            <a:endParaRPr lang="en-US" sz="1200" b="0" dirty="0">
              <a:solidFill>
                <a:schemeClr val="bg1"/>
              </a:solidFill>
              <a:latin typeface="+mn-lt"/>
            </a:endParaRPr>
          </a:p>
        </p:txBody>
      </p:sp>
      <p:cxnSp>
        <p:nvCxnSpPr>
          <p:cNvPr id="14" name="Straight Connector 13"/>
          <p:cNvCxnSpPr/>
          <p:nvPr/>
        </p:nvCxnSpPr>
        <p:spPr bwMode="auto">
          <a:xfrm>
            <a:off x="355600" y="990600"/>
            <a:ext cx="3975100" cy="1588"/>
          </a:xfrm>
          <a:prstGeom prst="line">
            <a:avLst/>
          </a:prstGeom>
          <a:noFill/>
          <a:ln w="9525" cap="flat" cmpd="sng" algn="ctr">
            <a:solidFill>
              <a:schemeClr val="bg2">
                <a:lumMod val="60000"/>
                <a:lumOff val="40000"/>
              </a:schemeClr>
            </a:solidFill>
            <a:prstDash val="solid"/>
            <a:round/>
            <a:headEnd type="none" w="med" len="med"/>
            <a:tailEnd type="none" w="med" len="med"/>
          </a:ln>
          <a:effectLst/>
        </p:spPr>
      </p:cxnSp>
      <p:sp>
        <p:nvSpPr>
          <p:cNvPr id="10"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4</a:t>
            </a:fld>
            <a:endParaRPr lang="en-US" dirty="0">
              <a:solidFill>
                <a:schemeClr val="bg1"/>
              </a:solidFill>
            </a:endParaRPr>
          </a:p>
        </p:txBody>
      </p:sp>
    </p:spTree>
    <p:custDataLst>
      <p:tags r:id="rId1"/>
    </p:custData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3771900" y="546100"/>
            <a:ext cx="3581400" cy="292388"/>
          </a:xfrm>
          <a:prstGeom prst="rect">
            <a:avLst/>
          </a:prstGeom>
          <a:noFill/>
        </p:spPr>
        <p:txBody>
          <a:bodyPr wrap="square" rtlCol="0">
            <a:spAutoFit/>
          </a:bodyPr>
          <a:lstStyle/>
          <a:p>
            <a:pPr algn="l"/>
            <a:r>
              <a:rPr lang="en-US" sz="1200" b="0" i="1" dirty="0" smtClean="0">
                <a:solidFill>
                  <a:srgbClr val="CE0000"/>
                </a:solidFill>
                <a:latin typeface="+mj-lt"/>
              </a:rPr>
              <a:t>The sample size of this study was 20 respondents</a:t>
            </a:r>
            <a:endParaRPr lang="en-US" sz="1200" b="0" i="1" dirty="0">
              <a:solidFill>
                <a:srgbClr val="CE0000"/>
              </a:solidFill>
              <a:latin typeface="+mj-lt"/>
            </a:endParaRPr>
          </a:p>
        </p:txBody>
      </p:sp>
      <p:sp>
        <p:nvSpPr>
          <p:cNvPr id="12" name="Title 11"/>
          <p:cNvSpPr txBox="1">
            <a:spLocks/>
          </p:cNvSpPr>
          <p:nvPr/>
        </p:nvSpPr>
        <p:spPr>
          <a:xfrm>
            <a:off x="304800" y="304800"/>
            <a:ext cx="7391400" cy="70485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75B0"/>
                </a:solidFill>
                <a:effectLst/>
                <a:uLnTx/>
                <a:uFillTx/>
                <a:latin typeface="+mj-lt"/>
                <a:ea typeface="+mj-ea"/>
                <a:cs typeface="+mj-cs"/>
              </a:rPr>
              <a:t>Intergraph.com Baseline Testing</a:t>
            </a:r>
            <a:br>
              <a:rPr kumimoji="0" lang="en-US" sz="1600" b="0" i="0" u="none" strike="noStrike" kern="0" cap="none" spc="0" normalizeH="0" baseline="0" noProof="0" dirty="0" smtClean="0">
                <a:ln>
                  <a:noFill/>
                </a:ln>
                <a:solidFill>
                  <a:srgbClr val="0075B0"/>
                </a:solidFill>
                <a:effectLst/>
                <a:uLnTx/>
                <a:uFillTx/>
                <a:latin typeface="+mj-lt"/>
                <a:ea typeface="+mj-ea"/>
                <a:cs typeface="+mj-cs"/>
              </a:rPr>
            </a:br>
            <a:r>
              <a:rPr kumimoji="0" lang="en-US" sz="1600" b="1" i="0" u="none" strike="noStrike" kern="0" cap="none" spc="0" normalizeH="0" baseline="0" noProof="0" dirty="0" smtClean="0">
                <a:ln>
                  <a:noFill/>
                </a:ln>
                <a:solidFill>
                  <a:srgbClr val="0075B0"/>
                </a:solidFill>
                <a:effectLst/>
                <a:uLnTx/>
                <a:uFillTx/>
                <a:latin typeface="+mj-lt"/>
                <a:ea typeface="+mj-ea"/>
                <a:cs typeface="+mj-cs"/>
              </a:rPr>
              <a:t>Audience</a:t>
            </a:r>
            <a:r>
              <a:rPr kumimoji="0" lang="en-US" sz="1600" b="0" i="0" u="none" strike="noStrike" kern="0" cap="none" spc="0" normalizeH="0" baseline="0" noProof="0" dirty="0" smtClean="0">
                <a:ln>
                  <a:noFill/>
                </a:ln>
                <a:solidFill>
                  <a:srgbClr val="0075B0"/>
                </a:solidFill>
                <a:effectLst/>
                <a:uLnTx/>
                <a:uFillTx/>
                <a:latin typeface="+mj-lt"/>
                <a:ea typeface="+mj-ea"/>
                <a:cs typeface="+mj-cs"/>
              </a:rPr>
              <a:t>		</a:t>
            </a:r>
            <a:endParaRPr kumimoji="0" lang="en-US" sz="1600" b="0" i="0" u="none" strike="noStrike" kern="0" cap="none" spc="0" normalizeH="0" baseline="0" noProof="0" dirty="0">
              <a:ln>
                <a:noFill/>
              </a:ln>
              <a:solidFill>
                <a:srgbClr val="0075B0"/>
              </a:solidFill>
              <a:effectLst/>
              <a:uLnTx/>
              <a:uFillTx/>
              <a:latin typeface="+mj-lt"/>
              <a:ea typeface="+mj-ea"/>
              <a:cs typeface="+mj-cs"/>
            </a:endParaRPr>
          </a:p>
        </p:txBody>
      </p:sp>
      <p:graphicFrame>
        <p:nvGraphicFramePr>
          <p:cNvPr id="28" name="Table 27"/>
          <p:cNvGraphicFramePr>
            <a:graphicFrameLocks noGrp="1"/>
          </p:cNvGraphicFramePr>
          <p:nvPr/>
        </p:nvGraphicFramePr>
        <p:xfrm>
          <a:off x="660400" y="1257299"/>
          <a:ext cx="2746256" cy="1589939"/>
        </p:xfrm>
        <a:graphic>
          <a:graphicData uri="http://schemas.openxmlformats.org/drawingml/2006/table">
            <a:tbl>
              <a:tblPr firstRow="1" bandRow="1">
                <a:tableStyleId>{5C22544A-7EE6-4342-B048-85BDC9FD1C3A}</a:tableStyleId>
              </a:tblPr>
              <a:tblGrid>
                <a:gridCol w="1541758"/>
                <a:gridCol w="1204498"/>
              </a:tblGrid>
              <a:tr h="548826">
                <a:tc gridSpan="2">
                  <a:txBody>
                    <a:bodyPr/>
                    <a:lstStyle/>
                    <a:p>
                      <a:endParaRPr lang="en-US" sz="1500" dirty="0"/>
                    </a:p>
                  </a:txBody>
                  <a:tcPr marL="86724" marR="86724" marT="43362" marB="43362">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noFill/>
                  </a:tcPr>
                </a:tc>
                <a:tc hMerge="1">
                  <a:txBody>
                    <a:bodyPr/>
                    <a:lstStyle/>
                    <a:p>
                      <a:endParaRPr lang="en-US" dirty="0"/>
                    </a:p>
                  </a:txBody>
                  <a:tcPr/>
                </a:tc>
              </a:tr>
              <a:tr h="492287">
                <a:tc>
                  <a:txBody>
                    <a:bodyPr/>
                    <a:lstStyle/>
                    <a:p>
                      <a:pPr algn="l"/>
                      <a:r>
                        <a:rPr lang="en-US" sz="1500" dirty="0" smtClean="0"/>
                        <a:t>  Customers</a:t>
                      </a:r>
                      <a:endParaRPr lang="en-US" sz="1500" dirty="0"/>
                    </a:p>
                  </a:txBody>
                  <a:tcPr marL="86724" marR="86724" marT="43362" marB="43362" anchor="ctr">
                    <a:lnR w="12700" cap="flat" cmpd="sng" algn="ctr">
                      <a:solidFill>
                        <a:srgbClr val="2D2D8A">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75000"/>
                        </a:srgbClr>
                      </a:solidFill>
                      <a:prstDash val="solid"/>
                      <a:round/>
                      <a:headEnd type="none" w="med" len="med"/>
                      <a:tailEnd type="none" w="med" len="med"/>
                    </a:lnB>
                    <a:noFill/>
                  </a:tcPr>
                </a:tc>
                <a:tc>
                  <a:txBody>
                    <a:bodyPr/>
                    <a:lstStyle/>
                    <a:p>
                      <a:pPr algn="ctr"/>
                      <a:r>
                        <a:rPr lang="en-US" sz="1700" dirty="0" smtClean="0"/>
                        <a:t>50%</a:t>
                      </a:r>
                      <a:endParaRPr lang="en-US" sz="1700" dirty="0"/>
                    </a:p>
                  </a:txBody>
                  <a:tcPr marL="86724" marR="86724" marT="43362" marB="43362" anchor="ctr">
                    <a:lnL w="12700" cap="flat" cmpd="sng" algn="ctr">
                      <a:solidFill>
                        <a:srgbClr val="2D2D8A">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75000"/>
                        </a:srgbClr>
                      </a:solidFill>
                      <a:prstDash val="solid"/>
                      <a:round/>
                      <a:headEnd type="none" w="med" len="med"/>
                      <a:tailEnd type="none" w="med" len="med"/>
                    </a:lnB>
                    <a:noFill/>
                  </a:tcPr>
                </a:tc>
              </a:tr>
              <a:tr h="548826">
                <a:tc>
                  <a:txBody>
                    <a:bodyPr/>
                    <a:lstStyle/>
                    <a:p>
                      <a:pPr algn="l"/>
                      <a:r>
                        <a:rPr lang="en-US" sz="1500" dirty="0" smtClean="0"/>
                        <a:t>  Employees</a:t>
                      </a:r>
                      <a:endParaRPr lang="en-US" sz="1500" dirty="0"/>
                    </a:p>
                  </a:txBody>
                  <a:tcPr marL="86724" marR="86724" marT="43362" marB="43362" anchor="ctr">
                    <a:lnR w="12700" cap="flat" cmpd="sng" algn="ctr">
                      <a:solidFill>
                        <a:srgbClr val="2D2D8A">
                          <a:lumMod val="75000"/>
                        </a:srgbClr>
                      </a:solidFill>
                      <a:prstDash val="solid"/>
                      <a:round/>
                      <a:headEnd type="none" w="med" len="med"/>
                      <a:tailEnd type="none" w="med" len="med"/>
                    </a:lnR>
                    <a:lnT w="12700" cap="flat" cmpd="sng" algn="ctr">
                      <a:solidFill>
                        <a:srgbClr val="2D2D8A">
                          <a:lumMod val="75000"/>
                        </a:srgbClr>
                      </a:solidFill>
                      <a:prstDash val="solid"/>
                      <a:round/>
                      <a:headEnd type="none" w="med" len="med"/>
                      <a:tailEnd type="none" w="med" len="med"/>
                    </a:lnT>
                    <a:noFill/>
                  </a:tcPr>
                </a:tc>
                <a:tc>
                  <a:txBody>
                    <a:bodyPr/>
                    <a:lstStyle/>
                    <a:p>
                      <a:pPr algn="ctr"/>
                      <a:r>
                        <a:rPr lang="en-US" sz="1700" dirty="0" smtClean="0"/>
                        <a:t>50%</a:t>
                      </a:r>
                      <a:endParaRPr lang="en-US" sz="1700" dirty="0"/>
                    </a:p>
                  </a:txBody>
                  <a:tcPr marL="86724" marR="86724" marT="43362" marB="43362" anchor="ctr">
                    <a:lnL w="12700" cap="flat" cmpd="sng" algn="ctr">
                      <a:solidFill>
                        <a:srgbClr val="2D2D8A">
                          <a:lumMod val="75000"/>
                        </a:srgbClr>
                      </a:solidFill>
                      <a:prstDash val="solid"/>
                      <a:round/>
                      <a:headEnd type="none" w="med" len="med"/>
                      <a:tailEnd type="none" w="med" len="med"/>
                    </a:lnL>
                    <a:lnT w="12700" cap="flat" cmpd="sng" algn="ctr">
                      <a:solidFill>
                        <a:srgbClr val="2D2D8A">
                          <a:lumMod val="75000"/>
                        </a:srgbClr>
                      </a:solidFill>
                      <a:prstDash val="solid"/>
                      <a:round/>
                      <a:headEnd type="none" w="med" len="med"/>
                      <a:tailEnd type="none" w="med" len="med"/>
                    </a:lnT>
                    <a:noFill/>
                  </a:tcPr>
                </a:tc>
              </a:tr>
            </a:tbl>
          </a:graphicData>
        </a:graphic>
      </p:graphicFrame>
      <p:grpSp>
        <p:nvGrpSpPr>
          <p:cNvPr id="29" name="Group 28"/>
          <p:cNvGrpSpPr/>
          <p:nvPr/>
        </p:nvGrpSpPr>
        <p:grpSpPr>
          <a:xfrm>
            <a:off x="588455" y="1286932"/>
            <a:ext cx="2802445" cy="1585924"/>
            <a:chOff x="4893754" y="4195232"/>
            <a:chExt cx="3661673" cy="1597576"/>
          </a:xfrm>
        </p:grpSpPr>
        <p:sp>
          <p:nvSpPr>
            <p:cNvPr id="30" name="Round Diagonal Corner Rectangle 29"/>
            <p:cNvSpPr>
              <a:spLocks noChangeAspect="1"/>
            </p:cNvSpPr>
            <p:nvPr/>
          </p:nvSpPr>
          <p:spPr bwMode="auto">
            <a:xfrm>
              <a:off x="4893757" y="4199466"/>
              <a:ext cx="3659505" cy="1593342"/>
            </a:xfrm>
            <a:prstGeom prst="round2DiagRect">
              <a:avLst/>
            </a:prstGeom>
            <a:noFill/>
            <a:ln w="6350" cap="flat" cmpd="sng" algn="ctr">
              <a:solidFill>
                <a:srgbClr val="06376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31" name="Round Diagonal Corner Rectangle 30"/>
            <p:cNvSpPr>
              <a:spLocks/>
            </p:cNvSpPr>
            <p:nvPr/>
          </p:nvSpPr>
          <p:spPr bwMode="auto">
            <a:xfrm>
              <a:off x="4893754" y="4195232"/>
              <a:ext cx="3661673" cy="512064"/>
            </a:xfrm>
            <a:prstGeom prst="round2DiagRect">
              <a:avLst>
                <a:gd name="adj1" fmla="val 41065"/>
                <a:gd name="adj2" fmla="val 687"/>
              </a:avLst>
            </a:prstGeom>
            <a:solidFill>
              <a:schemeClr val="accent6">
                <a:lumMod val="75000"/>
              </a:schemeClr>
            </a:solidFill>
            <a:ln w="6350" cap="flat" cmpd="sng" algn="ctr">
              <a:solidFill>
                <a:srgbClr val="0075B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grpSp>
      <p:sp>
        <p:nvSpPr>
          <p:cNvPr id="32" name="TextBox 31"/>
          <p:cNvSpPr txBox="1"/>
          <p:nvPr/>
        </p:nvSpPr>
        <p:spPr>
          <a:xfrm>
            <a:off x="838200" y="1346200"/>
            <a:ext cx="1565848" cy="560923"/>
          </a:xfrm>
          <a:prstGeom prst="rect">
            <a:avLst/>
          </a:prstGeom>
          <a:noFill/>
        </p:spPr>
        <p:txBody>
          <a:bodyPr wrap="square" rtlCol="0" anchor="ctr" anchorCtr="0">
            <a:spAutoFit/>
          </a:bodyPr>
          <a:lstStyle/>
          <a:p>
            <a:pPr algn="l"/>
            <a:r>
              <a:rPr lang="en-US" sz="1800" dirty="0" smtClean="0">
                <a:solidFill>
                  <a:schemeClr val="bg1"/>
                </a:solidFill>
                <a:latin typeface="Arial"/>
                <a:cs typeface="Arial"/>
              </a:rPr>
              <a:t>By Type</a:t>
            </a:r>
          </a:p>
          <a:p>
            <a:endParaRPr lang="en-US" dirty="0"/>
          </a:p>
        </p:txBody>
      </p:sp>
      <p:graphicFrame>
        <p:nvGraphicFramePr>
          <p:cNvPr id="38" name="Table 37"/>
          <p:cNvGraphicFramePr>
            <a:graphicFrameLocks noGrp="1"/>
          </p:cNvGraphicFramePr>
          <p:nvPr/>
        </p:nvGraphicFramePr>
        <p:xfrm>
          <a:off x="660400" y="2959099"/>
          <a:ext cx="2746256" cy="1589939"/>
        </p:xfrm>
        <a:graphic>
          <a:graphicData uri="http://schemas.openxmlformats.org/drawingml/2006/table">
            <a:tbl>
              <a:tblPr firstRow="1" bandRow="1">
                <a:tableStyleId>{5C22544A-7EE6-4342-B048-85BDC9FD1C3A}</a:tableStyleId>
              </a:tblPr>
              <a:tblGrid>
                <a:gridCol w="1541758"/>
                <a:gridCol w="1204498"/>
              </a:tblGrid>
              <a:tr h="548826">
                <a:tc gridSpan="2">
                  <a:txBody>
                    <a:bodyPr/>
                    <a:lstStyle/>
                    <a:p>
                      <a:endParaRPr lang="en-US" sz="1500" dirty="0"/>
                    </a:p>
                  </a:txBody>
                  <a:tcPr marL="86724" marR="86724" marT="43362" marB="43362">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noFill/>
                  </a:tcPr>
                </a:tc>
                <a:tc hMerge="1">
                  <a:txBody>
                    <a:bodyPr/>
                    <a:lstStyle/>
                    <a:p>
                      <a:endParaRPr lang="en-US" dirty="0"/>
                    </a:p>
                  </a:txBody>
                  <a:tcPr/>
                </a:tc>
              </a:tr>
              <a:tr h="492287">
                <a:tc>
                  <a:txBody>
                    <a:bodyPr/>
                    <a:lstStyle/>
                    <a:p>
                      <a:pPr algn="l"/>
                      <a:r>
                        <a:rPr lang="en-US" sz="1500" dirty="0" smtClean="0"/>
                        <a:t>  Male</a:t>
                      </a:r>
                      <a:endParaRPr lang="en-US" sz="1500" dirty="0"/>
                    </a:p>
                  </a:txBody>
                  <a:tcPr marL="86724" marR="86724" marT="43362" marB="43362" anchor="ctr">
                    <a:lnR w="12700" cap="flat" cmpd="sng" algn="ctr">
                      <a:solidFill>
                        <a:srgbClr val="2D2D8A">
                          <a:lumMod val="5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noFill/>
                  </a:tcPr>
                </a:tc>
                <a:tc>
                  <a:txBody>
                    <a:bodyPr/>
                    <a:lstStyle/>
                    <a:p>
                      <a:pPr algn="ctr"/>
                      <a:r>
                        <a:rPr lang="en-US" sz="1700" dirty="0" smtClean="0"/>
                        <a:t>75%</a:t>
                      </a:r>
                      <a:endParaRPr lang="en-US" sz="1700" dirty="0"/>
                    </a:p>
                  </a:txBody>
                  <a:tcPr marL="86724" marR="86724" marT="43362" marB="43362" anchor="ctr">
                    <a:lnL w="12700" cap="flat" cmpd="sng" algn="ctr">
                      <a:solidFill>
                        <a:srgbClr val="2D2D8A">
                          <a:lumMod val="50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noFill/>
                  </a:tcPr>
                </a:tc>
              </a:tr>
              <a:tr h="548826">
                <a:tc>
                  <a:txBody>
                    <a:bodyPr/>
                    <a:lstStyle/>
                    <a:p>
                      <a:pPr algn="l"/>
                      <a:r>
                        <a:rPr lang="en-US" sz="1500" dirty="0" smtClean="0"/>
                        <a:t>  Female</a:t>
                      </a:r>
                      <a:endParaRPr lang="en-US" sz="1500" dirty="0"/>
                    </a:p>
                  </a:txBody>
                  <a:tcPr marL="86724" marR="86724" marT="43362" marB="43362" anchor="ctr">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noFill/>
                  </a:tcPr>
                </a:tc>
                <a:tc>
                  <a:txBody>
                    <a:bodyPr/>
                    <a:lstStyle/>
                    <a:p>
                      <a:pPr algn="ctr"/>
                      <a:r>
                        <a:rPr lang="en-US" sz="1700" dirty="0" smtClean="0"/>
                        <a:t>25%</a:t>
                      </a:r>
                      <a:endParaRPr lang="en-US" sz="1700" dirty="0"/>
                    </a:p>
                  </a:txBody>
                  <a:tcPr marL="86724" marR="86724" marT="43362" marB="43362" anchor="ctr">
                    <a:lnL w="12700" cap="flat" cmpd="sng" algn="ctr">
                      <a:solidFill>
                        <a:srgbClr val="2D2D8A">
                          <a:lumMod val="50000"/>
                        </a:srgbClr>
                      </a:solidFill>
                      <a:prstDash val="solid"/>
                      <a:round/>
                      <a:headEnd type="none" w="med" len="med"/>
                      <a:tailEnd type="none" w="med" len="med"/>
                    </a:lnL>
                    <a:lnT w="12700" cap="flat" cmpd="sng" algn="ctr">
                      <a:solidFill>
                        <a:srgbClr val="2D2D8A">
                          <a:lumMod val="50000"/>
                        </a:srgbClr>
                      </a:solidFill>
                      <a:prstDash val="solid"/>
                      <a:round/>
                      <a:headEnd type="none" w="med" len="med"/>
                      <a:tailEnd type="none" w="med" len="med"/>
                    </a:lnT>
                    <a:noFill/>
                  </a:tcPr>
                </a:tc>
              </a:tr>
            </a:tbl>
          </a:graphicData>
        </a:graphic>
      </p:graphicFrame>
      <p:grpSp>
        <p:nvGrpSpPr>
          <p:cNvPr id="39" name="Group 38"/>
          <p:cNvGrpSpPr/>
          <p:nvPr/>
        </p:nvGrpSpPr>
        <p:grpSpPr>
          <a:xfrm>
            <a:off x="588455" y="2988732"/>
            <a:ext cx="2802445" cy="1585924"/>
            <a:chOff x="4893754" y="4195232"/>
            <a:chExt cx="3661673" cy="1597576"/>
          </a:xfrm>
        </p:grpSpPr>
        <p:sp>
          <p:nvSpPr>
            <p:cNvPr id="40" name="Round Diagonal Corner Rectangle 39"/>
            <p:cNvSpPr>
              <a:spLocks noChangeAspect="1"/>
            </p:cNvSpPr>
            <p:nvPr/>
          </p:nvSpPr>
          <p:spPr bwMode="auto">
            <a:xfrm>
              <a:off x="4893757" y="4199466"/>
              <a:ext cx="3659505" cy="1593342"/>
            </a:xfrm>
            <a:prstGeom prst="round2DiagRect">
              <a:avLst/>
            </a:prstGeom>
            <a:noFill/>
            <a:ln w="6350" cap="flat" cmpd="sng" algn="ctr">
              <a:solidFill>
                <a:srgbClr val="06376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41" name="Round Diagonal Corner Rectangle 40"/>
            <p:cNvSpPr>
              <a:spLocks/>
            </p:cNvSpPr>
            <p:nvPr/>
          </p:nvSpPr>
          <p:spPr bwMode="auto">
            <a:xfrm>
              <a:off x="4893754" y="4195232"/>
              <a:ext cx="3661673" cy="512064"/>
            </a:xfrm>
            <a:prstGeom prst="round2DiagRect">
              <a:avLst>
                <a:gd name="adj1" fmla="val 41065"/>
                <a:gd name="adj2" fmla="val 687"/>
              </a:avLst>
            </a:prstGeom>
            <a:solidFill>
              <a:srgbClr val="0075B0"/>
            </a:solidFill>
            <a:ln w="6350" cap="flat" cmpd="sng" algn="ctr">
              <a:solidFill>
                <a:srgbClr val="0075B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grpSp>
      <p:sp>
        <p:nvSpPr>
          <p:cNvPr id="42" name="TextBox 41"/>
          <p:cNvSpPr txBox="1"/>
          <p:nvPr/>
        </p:nvSpPr>
        <p:spPr>
          <a:xfrm>
            <a:off x="838200" y="3048000"/>
            <a:ext cx="1565848" cy="560923"/>
          </a:xfrm>
          <a:prstGeom prst="rect">
            <a:avLst/>
          </a:prstGeom>
          <a:noFill/>
        </p:spPr>
        <p:txBody>
          <a:bodyPr wrap="square" rtlCol="0" anchor="ctr" anchorCtr="0">
            <a:spAutoFit/>
          </a:bodyPr>
          <a:lstStyle/>
          <a:p>
            <a:pPr algn="l"/>
            <a:r>
              <a:rPr lang="en-US" sz="1800" dirty="0" smtClean="0">
                <a:solidFill>
                  <a:schemeClr val="bg1"/>
                </a:solidFill>
                <a:latin typeface="Arial"/>
                <a:cs typeface="Arial"/>
              </a:rPr>
              <a:t>By Gender</a:t>
            </a:r>
          </a:p>
          <a:p>
            <a:endParaRPr lang="en-US" dirty="0"/>
          </a:p>
        </p:txBody>
      </p:sp>
      <p:graphicFrame>
        <p:nvGraphicFramePr>
          <p:cNvPr id="43" name="Table 42"/>
          <p:cNvGraphicFramePr>
            <a:graphicFrameLocks noGrp="1"/>
          </p:cNvGraphicFramePr>
          <p:nvPr/>
        </p:nvGraphicFramePr>
        <p:xfrm>
          <a:off x="660400" y="4686299"/>
          <a:ext cx="2746256" cy="1589939"/>
        </p:xfrm>
        <a:graphic>
          <a:graphicData uri="http://schemas.openxmlformats.org/drawingml/2006/table">
            <a:tbl>
              <a:tblPr firstRow="1" bandRow="1">
                <a:tableStyleId>{5C22544A-7EE6-4342-B048-85BDC9FD1C3A}</a:tableStyleId>
              </a:tblPr>
              <a:tblGrid>
                <a:gridCol w="1541758"/>
                <a:gridCol w="1204498"/>
              </a:tblGrid>
              <a:tr h="548826">
                <a:tc gridSpan="2">
                  <a:txBody>
                    <a:bodyPr/>
                    <a:lstStyle/>
                    <a:p>
                      <a:endParaRPr lang="en-US" sz="1500" dirty="0"/>
                    </a:p>
                  </a:txBody>
                  <a:tcPr marL="86724" marR="86724" marT="43362" marB="43362">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noFill/>
                  </a:tcPr>
                </a:tc>
                <a:tc hMerge="1">
                  <a:txBody>
                    <a:bodyPr/>
                    <a:lstStyle/>
                    <a:p>
                      <a:endParaRPr lang="en-US" dirty="0"/>
                    </a:p>
                  </a:txBody>
                  <a:tcPr/>
                </a:tc>
              </a:tr>
              <a:tr h="492287">
                <a:tc>
                  <a:txBody>
                    <a:bodyPr/>
                    <a:lstStyle/>
                    <a:p>
                      <a:pPr algn="l"/>
                      <a:r>
                        <a:rPr lang="en-US" sz="1500" dirty="0" smtClean="0"/>
                        <a:t>  25-45</a:t>
                      </a:r>
                      <a:endParaRPr lang="en-US" sz="1500" dirty="0"/>
                    </a:p>
                  </a:txBody>
                  <a:tcPr marL="86724" marR="86724" marT="43362" marB="43362" anchor="ctr">
                    <a:lnR w="12700" cap="flat" cmpd="sng" algn="ctr">
                      <a:solidFill>
                        <a:srgbClr val="2D2D8A">
                          <a:lumMod val="5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noFill/>
                  </a:tcPr>
                </a:tc>
                <a:tc>
                  <a:txBody>
                    <a:bodyPr/>
                    <a:lstStyle/>
                    <a:p>
                      <a:pPr algn="ctr"/>
                      <a:r>
                        <a:rPr lang="en-US" sz="1700" dirty="0" smtClean="0"/>
                        <a:t>55%</a:t>
                      </a:r>
                      <a:endParaRPr lang="en-US" sz="1700" dirty="0"/>
                    </a:p>
                  </a:txBody>
                  <a:tcPr marL="86724" marR="86724" marT="43362" marB="43362" anchor="ctr">
                    <a:lnL w="12700" cap="flat" cmpd="sng" algn="ctr">
                      <a:solidFill>
                        <a:srgbClr val="2D2D8A">
                          <a:lumMod val="50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noFill/>
                  </a:tcPr>
                </a:tc>
              </a:tr>
              <a:tr h="548826">
                <a:tc>
                  <a:txBody>
                    <a:bodyPr/>
                    <a:lstStyle/>
                    <a:p>
                      <a:pPr algn="l"/>
                      <a:r>
                        <a:rPr lang="en-US" sz="1500" dirty="0" smtClean="0"/>
                        <a:t>  Over 46</a:t>
                      </a:r>
                      <a:endParaRPr lang="en-US" sz="1500" dirty="0"/>
                    </a:p>
                  </a:txBody>
                  <a:tcPr marL="86724" marR="86724" marT="43362" marB="43362" anchor="ctr">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noFill/>
                  </a:tcPr>
                </a:tc>
                <a:tc>
                  <a:txBody>
                    <a:bodyPr/>
                    <a:lstStyle/>
                    <a:p>
                      <a:pPr algn="ctr"/>
                      <a:r>
                        <a:rPr lang="en-US" sz="1700" dirty="0" smtClean="0"/>
                        <a:t>45%</a:t>
                      </a:r>
                      <a:endParaRPr lang="en-US" sz="1700" dirty="0"/>
                    </a:p>
                  </a:txBody>
                  <a:tcPr marL="86724" marR="86724" marT="43362" marB="43362" anchor="ctr">
                    <a:lnL w="12700" cap="flat" cmpd="sng" algn="ctr">
                      <a:solidFill>
                        <a:srgbClr val="2D2D8A">
                          <a:lumMod val="50000"/>
                        </a:srgbClr>
                      </a:solidFill>
                      <a:prstDash val="solid"/>
                      <a:round/>
                      <a:headEnd type="none" w="med" len="med"/>
                      <a:tailEnd type="none" w="med" len="med"/>
                    </a:lnL>
                    <a:lnT w="12700" cap="flat" cmpd="sng" algn="ctr">
                      <a:solidFill>
                        <a:srgbClr val="2D2D8A">
                          <a:lumMod val="50000"/>
                        </a:srgbClr>
                      </a:solidFill>
                      <a:prstDash val="solid"/>
                      <a:round/>
                      <a:headEnd type="none" w="med" len="med"/>
                      <a:tailEnd type="none" w="med" len="med"/>
                    </a:lnT>
                    <a:noFill/>
                  </a:tcPr>
                </a:tc>
              </a:tr>
            </a:tbl>
          </a:graphicData>
        </a:graphic>
      </p:graphicFrame>
      <p:grpSp>
        <p:nvGrpSpPr>
          <p:cNvPr id="44" name="Group 43"/>
          <p:cNvGrpSpPr/>
          <p:nvPr/>
        </p:nvGrpSpPr>
        <p:grpSpPr>
          <a:xfrm>
            <a:off x="588455" y="4715932"/>
            <a:ext cx="2802445" cy="1585924"/>
            <a:chOff x="4893754" y="4195232"/>
            <a:chExt cx="3661673" cy="1597576"/>
          </a:xfrm>
        </p:grpSpPr>
        <p:sp>
          <p:nvSpPr>
            <p:cNvPr id="45" name="Round Diagonal Corner Rectangle 44"/>
            <p:cNvSpPr>
              <a:spLocks noChangeAspect="1"/>
            </p:cNvSpPr>
            <p:nvPr/>
          </p:nvSpPr>
          <p:spPr bwMode="auto">
            <a:xfrm>
              <a:off x="4893757" y="4199466"/>
              <a:ext cx="3659505" cy="1593342"/>
            </a:xfrm>
            <a:prstGeom prst="round2DiagRect">
              <a:avLst/>
            </a:prstGeom>
            <a:noFill/>
            <a:ln w="6350" cap="flat" cmpd="sng" algn="ctr">
              <a:solidFill>
                <a:srgbClr val="06376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46" name="Round Diagonal Corner Rectangle 45"/>
            <p:cNvSpPr>
              <a:spLocks/>
            </p:cNvSpPr>
            <p:nvPr/>
          </p:nvSpPr>
          <p:spPr bwMode="auto">
            <a:xfrm>
              <a:off x="4893754" y="4195232"/>
              <a:ext cx="3661673" cy="512064"/>
            </a:xfrm>
            <a:prstGeom prst="round2DiagRect">
              <a:avLst>
                <a:gd name="adj1" fmla="val 41065"/>
                <a:gd name="adj2" fmla="val 687"/>
              </a:avLst>
            </a:prstGeom>
            <a:solidFill>
              <a:srgbClr val="063764"/>
            </a:solidFill>
            <a:ln w="6350" cap="flat" cmpd="sng" algn="ctr">
              <a:solidFill>
                <a:srgbClr val="0075B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grpSp>
      <p:sp>
        <p:nvSpPr>
          <p:cNvPr id="47" name="TextBox 46"/>
          <p:cNvSpPr txBox="1"/>
          <p:nvPr/>
        </p:nvSpPr>
        <p:spPr>
          <a:xfrm>
            <a:off x="838200" y="4775200"/>
            <a:ext cx="1565848" cy="560923"/>
          </a:xfrm>
          <a:prstGeom prst="rect">
            <a:avLst/>
          </a:prstGeom>
          <a:noFill/>
        </p:spPr>
        <p:txBody>
          <a:bodyPr wrap="square" rtlCol="0" anchor="ctr" anchorCtr="0">
            <a:spAutoFit/>
          </a:bodyPr>
          <a:lstStyle/>
          <a:p>
            <a:pPr algn="l"/>
            <a:r>
              <a:rPr lang="en-US" sz="1800" dirty="0" smtClean="0">
                <a:solidFill>
                  <a:schemeClr val="bg1"/>
                </a:solidFill>
                <a:latin typeface="Arial"/>
                <a:cs typeface="Arial"/>
              </a:rPr>
              <a:t>By Age</a:t>
            </a:r>
          </a:p>
          <a:p>
            <a:endParaRPr lang="en-US" dirty="0"/>
          </a:p>
        </p:txBody>
      </p:sp>
      <p:graphicFrame>
        <p:nvGraphicFramePr>
          <p:cNvPr id="48" name="Table 47"/>
          <p:cNvGraphicFramePr>
            <a:graphicFrameLocks noGrp="1"/>
          </p:cNvGraphicFramePr>
          <p:nvPr/>
        </p:nvGraphicFramePr>
        <p:xfrm>
          <a:off x="4356100" y="1257299"/>
          <a:ext cx="2746256" cy="1589939"/>
        </p:xfrm>
        <a:graphic>
          <a:graphicData uri="http://schemas.openxmlformats.org/drawingml/2006/table">
            <a:tbl>
              <a:tblPr firstRow="1" bandRow="1">
                <a:tableStyleId>{5C22544A-7EE6-4342-B048-85BDC9FD1C3A}</a:tableStyleId>
              </a:tblPr>
              <a:tblGrid>
                <a:gridCol w="1765300"/>
                <a:gridCol w="980956"/>
              </a:tblGrid>
              <a:tr h="548826">
                <a:tc gridSpan="2">
                  <a:txBody>
                    <a:bodyPr/>
                    <a:lstStyle/>
                    <a:p>
                      <a:endParaRPr lang="en-US" sz="1500" dirty="0"/>
                    </a:p>
                  </a:txBody>
                  <a:tcPr marL="86724" marR="86724" marT="43362" marB="43362">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noFill/>
                  </a:tcPr>
                </a:tc>
                <a:tc hMerge="1">
                  <a:txBody>
                    <a:bodyPr/>
                    <a:lstStyle/>
                    <a:p>
                      <a:endParaRPr lang="en-US" dirty="0"/>
                    </a:p>
                  </a:txBody>
                  <a:tcPr/>
                </a:tc>
              </a:tr>
              <a:tr h="492287">
                <a:tc>
                  <a:txBody>
                    <a:bodyPr/>
                    <a:lstStyle/>
                    <a:p>
                      <a:pPr algn="l"/>
                      <a:r>
                        <a:rPr lang="en-US" sz="1500" dirty="0" smtClean="0"/>
                        <a:t>College/</a:t>
                      </a:r>
                      <a:r>
                        <a:rPr lang="en-US" sz="1500" dirty="0" err="1" smtClean="0"/>
                        <a:t>PostGrad</a:t>
                      </a:r>
                      <a:endParaRPr lang="en-US" sz="1500" dirty="0"/>
                    </a:p>
                  </a:txBody>
                  <a:tcPr marL="86724" marR="86724" marT="43362" marB="43362" anchor="ctr">
                    <a:lnR w="12700" cap="flat" cmpd="sng" algn="ctr">
                      <a:solidFill>
                        <a:srgbClr val="2D2D8A">
                          <a:lumMod val="5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noFill/>
                  </a:tcPr>
                </a:tc>
                <a:tc>
                  <a:txBody>
                    <a:bodyPr/>
                    <a:lstStyle/>
                    <a:p>
                      <a:pPr algn="ctr"/>
                      <a:r>
                        <a:rPr lang="en-US" sz="1700" dirty="0" smtClean="0"/>
                        <a:t>85%</a:t>
                      </a:r>
                      <a:endParaRPr lang="en-US" sz="1700" dirty="0"/>
                    </a:p>
                  </a:txBody>
                  <a:tcPr marL="86724" marR="86724" marT="43362" marB="43362" anchor="ctr">
                    <a:lnL w="12700" cap="flat" cmpd="sng" algn="ctr">
                      <a:solidFill>
                        <a:srgbClr val="2D2D8A">
                          <a:lumMod val="50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noFill/>
                  </a:tcPr>
                </a:tc>
              </a:tr>
              <a:tr h="548826">
                <a:tc>
                  <a:txBody>
                    <a:bodyPr/>
                    <a:lstStyle/>
                    <a:p>
                      <a:pPr algn="l"/>
                      <a:r>
                        <a:rPr lang="en-US" sz="1500" dirty="0" smtClean="0"/>
                        <a:t> High School</a:t>
                      </a:r>
                      <a:endParaRPr lang="en-US" sz="1500" dirty="0"/>
                    </a:p>
                  </a:txBody>
                  <a:tcPr marL="86724" marR="86724" marT="43362" marB="43362" anchor="ctr">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noFill/>
                  </a:tcPr>
                </a:tc>
                <a:tc>
                  <a:txBody>
                    <a:bodyPr/>
                    <a:lstStyle/>
                    <a:p>
                      <a:pPr algn="ctr"/>
                      <a:r>
                        <a:rPr lang="en-US" sz="1700" dirty="0" smtClean="0"/>
                        <a:t>15%</a:t>
                      </a:r>
                      <a:endParaRPr lang="en-US" sz="1700" dirty="0"/>
                    </a:p>
                  </a:txBody>
                  <a:tcPr marL="86724" marR="86724" marT="43362" marB="43362" anchor="ctr">
                    <a:lnL w="12700" cap="flat" cmpd="sng" algn="ctr">
                      <a:solidFill>
                        <a:srgbClr val="2D2D8A">
                          <a:lumMod val="50000"/>
                        </a:srgbClr>
                      </a:solidFill>
                      <a:prstDash val="solid"/>
                      <a:round/>
                      <a:headEnd type="none" w="med" len="med"/>
                      <a:tailEnd type="none" w="med" len="med"/>
                    </a:lnL>
                    <a:lnT w="12700" cap="flat" cmpd="sng" algn="ctr">
                      <a:solidFill>
                        <a:srgbClr val="2D2D8A">
                          <a:lumMod val="50000"/>
                        </a:srgbClr>
                      </a:solidFill>
                      <a:prstDash val="solid"/>
                      <a:round/>
                      <a:headEnd type="none" w="med" len="med"/>
                      <a:tailEnd type="none" w="med" len="med"/>
                    </a:lnT>
                    <a:noFill/>
                  </a:tcPr>
                </a:tc>
              </a:tr>
            </a:tbl>
          </a:graphicData>
        </a:graphic>
      </p:graphicFrame>
      <p:grpSp>
        <p:nvGrpSpPr>
          <p:cNvPr id="49" name="Group 48"/>
          <p:cNvGrpSpPr/>
          <p:nvPr/>
        </p:nvGrpSpPr>
        <p:grpSpPr>
          <a:xfrm>
            <a:off x="4284155" y="1286932"/>
            <a:ext cx="2802445" cy="1585924"/>
            <a:chOff x="4893754" y="4195232"/>
            <a:chExt cx="3661673" cy="1597576"/>
          </a:xfrm>
        </p:grpSpPr>
        <p:sp>
          <p:nvSpPr>
            <p:cNvPr id="50" name="Round Diagonal Corner Rectangle 49"/>
            <p:cNvSpPr>
              <a:spLocks noChangeAspect="1"/>
            </p:cNvSpPr>
            <p:nvPr/>
          </p:nvSpPr>
          <p:spPr bwMode="auto">
            <a:xfrm>
              <a:off x="4893757" y="4199466"/>
              <a:ext cx="3659505" cy="1593342"/>
            </a:xfrm>
            <a:prstGeom prst="round2DiagRect">
              <a:avLst/>
            </a:prstGeom>
            <a:noFill/>
            <a:ln w="6350" cap="flat" cmpd="sng" algn="ctr">
              <a:solidFill>
                <a:srgbClr val="06376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51" name="Round Diagonal Corner Rectangle 50"/>
            <p:cNvSpPr>
              <a:spLocks/>
            </p:cNvSpPr>
            <p:nvPr/>
          </p:nvSpPr>
          <p:spPr bwMode="auto">
            <a:xfrm>
              <a:off x="4893754" y="4195232"/>
              <a:ext cx="3661673" cy="512064"/>
            </a:xfrm>
            <a:prstGeom prst="round2DiagRect">
              <a:avLst>
                <a:gd name="adj1" fmla="val 41065"/>
                <a:gd name="adj2" fmla="val 687"/>
              </a:avLst>
            </a:prstGeom>
            <a:solidFill>
              <a:srgbClr val="063764"/>
            </a:solidFill>
            <a:ln w="6350" cap="flat" cmpd="sng" algn="ctr">
              <a:solidFill>
                <a:srgbClr val="0075B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grpSp>
      <p:sp>
        <p:nvSpPr>
          <p:cNvPr id="52" name="TextBox 51"/>
          <p:cNvSpPr txBox="1"/>
          <p:nvPr/>
        </p:nvSpPr>
        <p:spPr>
          <a:xfrm>
            <a:off x="4533900" y="1346200"/>
            <a:ext cx="2032000" cy="560923"/>
          </a:xfrm>
          <a:prstGeom prst="rect">
            <a:avLst/>
          </a:prstGeom>
          <a:noFill/>
        </p:spPr>
        <p:txBody>
          <a:bodyPr wrap="square" rtlCol="0" anchor="ctr" anchorCtr="0">
            <a:spAutoFit/>
          </a:bodyPr>
          <a:lstStyle/>
          <a:p>
            <a:pPr algn="l"/>
            <a:r>
              <a:rPr lang="en-US" sz="1800" dirty="0" smtClean="0">
                <a:solidFill>
                  <a:schemeClr val="bg1"/>
                </a:solidFill>
                <a:latin typeface="Arial"/>
                <a:cs typeface="Arial"/>
              </a:rPr>
              <a:t>By Education</a:t>
            </a:r>
          </a:p>
          <a:p>
            <a:endParaRPr lang="en-US" dirty="0"/>
          </a:p>
        </p:txBody>
      </p:sp>
      <p:graphicFrame>
        <p:nvGraphicFramePr>
          <p:cNvPr id="53" name="Table 52"/>
          <p:cNvGraphicFramePr>
            <a:graphicFrameLocks noGrp="1"/>
          </p:cNvGraphicFramePr>
          <p:nvPr/>
        </p:nvGraphicFramePr>
        <p:xfrm>
          <a:off x="4356100" y="2959099"/>
          <a:ext cx="2746256" cy="1589939"/>
        </p:xfrm>
        <a:graphic>
          <a:graphicData uri="http://schemas.openxmlformats.org/drawingml/2006/table">
            <a:tbl>
              <a:tblPr firstRow="1" bandRow="1">
                <a:tableStyleId>{5C22544A-7EE6-4342-B048-85BDC9FD1C3A}</a:tableStyleId>
              </a:tblPr>
              <a:tblGrid>
                <a:gridCol w="1752600"/>
                <a:gridCol w="993656"/>
              </a:tblGrid>
              <a:tr h="548826">
                <a:tc gridSpan="2">
                  <a:txBody>
                    <a:bodyPr/>
                    <a:lstStyle/>
                    <a:p>
                      <a:endParaRPr lang="en-US" sz="1500" dirty="0"/>
                    </a:p>
                  </a:txBody>
                  <a:tcPr marL="86724" marR="86724" marT="43362" marB="43362">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noFill/>
                  </a:tcPr>
                </a:tc>
                <a:tc hMerge="1">
                  <a:txBody>
                    <a:bodyPr/>
                    <a:lstStyle/>
                    <a:p>
                      <a:endParaRPr lang="en-US" dirty="0"/>
                    </a:p>
                  </a:txBody>
                  <a:tcPr/>
                </a:tc>
              </a:tr>
              <a:tr h="492287">
                <a:tc>
                  <a:txBody>
                    <a:bodyPr/>
                    <a:lstStyle/>
                    <a:p>
                      <a:pPr algn="l"/>
                      <a:r>
                        <a:rPr lang="en-US" sz="1500" dirty="0" smtClean="0"/>
                        <a:t>Light User</a:t>
                      </a:r>
                      <a:endParaRPr lang="en-US" sz="1500" dirty="0"/>
                    </a:p>
                  </a:txBody>
                  <a:tcPr marL="86724" marR="86724" marT="43362" marB="43362" anchor="ctr">
                    <a:lnR w="12700" cap="flat" cmpd="sng" algn="ctr">
                      <a:solidFill>
                        <a:srgbClr val="222268"/>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22268"/>
                      </a:solidFill>
                      <a:prstDash val="solid"/>
                      <a:round/>
                      <a:headEnd type="none" w="med" len="med"/>
                      <a:tailEnd type="none" w="med" len="med"/>
                    </a:lnB>
                    <a:noFill/>
                  </a:tcPr>
                </a:tc>
                <a:tc>
                  <a:txBody>
                    <a:bodyPr/>
                    <a:lstStyle/>
                    <a:p>
                      <a:pPr algn="ctr"/>
                      <a:r>
                        <a:rPr lang="en-US" sz="1700" dirty="0" smtClean="0"/>
                        <a:t>25%</a:t>
                      </a:r>
                      <a:endParaRPr lang="en-US" sz="1700" dirty="0"/>
                    </a:p>
                  </a:txBody>
                  <a:tcPr marL="86724" marR="86724" marT="43362" marB="43362" anchor="ctr">
                    <a:lnL w="12700" cap="flat" cmpd="sng" algn="ctr">
                      <a:solidFill>
                        <a:srgbClr val="222268"/>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22268"/>
                      </a:solidFill>
                      <a:prstDash val="solid"/>
                      <a:round/>
                      <a:headEnd type="none" w="med" len="med"/>
                      <a:tailEnd type="none" w="med" len="med"/>
                    </a:lnB>
                    <a:noFill/>
                  </a:tcPr>
                </a:tc>
              </a:tr>
              <a:tr h="548826">
                <a:tc>
                  <a:txBody>
                    <a:bodyPr/>
                    <a:lstStyle/>
                    <a:p>
                      <a:pPr algn="l"/>
                      <a:r>
                        <a:rPr lang="en-US" sz="1500" dirty="0" smtClean="0"/>
                        <a:t>Medium</a:t>
                      </a:r>
                      <a:r>
                        <a:rPr lang="en-US" sz="1500" baseline="0" dirty="0" smtClean="0"/>
                        <a:t> to Heavy</a:t>
                      </a:r>
                      <a:endParaRPr lang="en-US" sz="1500" dirty="0"/>
                    </a:p>
                  </a:txBody>
                  <a:tcPr marL="86724" marR="86724" marT="43362" marB="43362" anchor="ctr">
                    <a:lnR w="12700" cap="flat" cmpd="sng" algn="ctr">
                      <a:solidFill>
                        <a:srgbClr val="222268"/>
                      </a:solidFill>
                      <a:prstDash val="solid"/>
                      <a:round/>
                      <a:headEnd type="none" w="med" len="med"/>
                      <a:tailEnd type="none" w="med" len="med"/>
                    </a:lnR>
                    <a:lnT w="12700" cap="flat" cmpd="sng" algn="ctr">
                      <a:solidFill>
                        <a:srgbClr val="222268"/>
                      </a:solidFill>
                      <a:prstDash val="solid"/>
                      <a:round/>
                      <a:headEnd type="none" w="med" len="med"/>
                      <a:tailEnd type="none" w="med" len="med"/>
                    </a:lnT>
                    <a:noFill/>
                  </a:tcPr>
                </a:tc>
                <a:tc>
                  <a:txBody>
                    <a:bodyPr/>
                    <a:lstStyle/>
                    <a:p>
                      <a:pPr algn="ctr"/>
                      <a:r>
                        <a:rPr lang="en-US" sz="1700" dirty="0" smtClean="0"/>
                        <a:t>75%</a:t>
                      </a:r>
                      <a:endParaRPr lang="en-US" sz="1700" dirty="0"/>
                    </a:p>
                  </a:txBody>
                  <a:tcPr marL="86724" marR="86724" marT="43362" marB="43362" anchor="ctr">
                    <a:lnL w="12700" cap="flat" cmpd="sng" algn="ctr">
                      <a:solidFill>
                        <a:srgbClr val="222268"/>
                      </a:solidFill>
                      <a:prstDash val="solid"/>
                      <a:round/>
                      <a:headEnd type="none" w="med" len="med"/>
                      <a:tailEnd type="none" w="med" len="med"/>
                    </a:lnL>
                    <a:lnT w="12700" cap="flat" cmpd="sng" algn="ctr">
                      <a:solidFill>
                        <a:srgbClr val="222268"/>
                      </a:solidFill>
                      <a:prstDash val="solid"/>
                      <a:round/>
                      <a:headEnd type="none" w="med" len="med"/>
                      <a:tailEnd type="none" w="med" len="med"/>
                    </a:lnT>
                    <a:noFill/>
                  </a:tcPr>
                </a:tc>
              </a:tr>
            </a:tbl>
          </a:graphicData>
        </a:graphic>
      </p:graphicFrame>
      <p:grpSp>
        <p:nvGrpSpPr>
          <p:cNvPr id="54" name="Group 53"/>
          <p:cNvGrpSpPr/>
          <p:nvPr/>
        </p:nvGrpSpPr>
        <p:grpSpPr>
          <a:xfrm>
            <a:off x="4284155" y="2988732"/>
            <a:ext cx="2802445" cy="1585924"/>
            <a:chOff x="4893754" y="4195232"/>
            <a:chExt cx="3661673" cy="1597576"/>
          </a:xfrm>
        </p:grpSpPr>
        <p:sp>
          <p:nvSpPr>
            <p:cNvPr id="55" name="Round Diagonal Corner Rectangle 54"/>
            <p:cNvSpPr>
              <a:spLocks noChangeAspect="1"/>
            </p:cNvSpPr>
            <p:nvPr/>
          </p:nvSpPr>
          <p:spPr bwMode="auto">
            <a:xfrm>
              <a:off x="4893757" y="4199466"/>
              <a:ext cx="3659505" cy="1593342"/>
            </a:xfrm>
            <a:prstGeom prst="round2DiagRect">
              <a:avLst/>
            </a:prstGeom>
            <a:noFill/>
            <a:ln w="6350" cap="flat" cmpd="sng" algn="ctr">
              <a:solidFill>
                <a:srgbClr val="00009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56" name="Round Diagonal Corner Rectangle 55"/>
            <p:cNvSpPr>
              <a:spLocks/>
            </p:cNvSpPr>
            <p:nvPr/>
          </p:nvSpPr>
          <p:spPr bwMode="auto">
            <a:xfrm>
              <a:off x="4893754" y="4195232"/>
              <a:ext cx="3661673" cy="512064"/>
            </a:xfrm>
            <a:prstGeom prst="round2DiagRect">
              <a:avLst>
                <a:gd name="adj1" fmla="val 41065"/>
                <a:gd name="adj2" fmla="val 687"/>
              </a:avLst>
            </a:prstGeom>
            <a:solidFill>
              <a:srgbClr val="970611"/>
            </a:solidFill>
            <a:ln w="6350" cap="flat" cmpd="sng" algn="ctr">
              <a:solidFill>
                <a:srgbClr val="00009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grpSp>
      <p:sp>
        <p:nvSpPr>
          <p:cNvPr id="57" name="TextBox 56"/>
          <p:cNvSpPr txBox="1"/>
          <p:nvPr/>
        </p:nvSpPr>
        <p:spPr>
          <a:xfrm>
            <a:off x="4533900" y="3048000"/>
            <a:ext cx="1565848" cy="560923"/>
          </a:xfrm>
          <a:prstGeom prst="rect">
            <a:avLst/>
          </a:prstGeom>
          <a:noFill/>
        </p:spPr>
        <p:txBody>
          <a:bodyPr wrap="square" rtlCol="0" anchor="ctr" anchorCtr="0">
            <a:spAutoFit/>
          </a:bodyPr>
          <a:lstStyle/>
          <a:p>
            <a:pPr algn="l"/>
            <a:r>
              <a:rPr lang="en-US" sz="1800" dirty="0" smtClean="0">
                <a:solidFill>
                  <a:schemeClr val="bg1"/>
                </a:solidFill>
                <a:latin typeface="Arial"/>
                <a:cs typeface="Arial"/>
              </a:rPr>
              <a:t>By Usage</a:t>
            </a:r>
          </a:p>
          <a:p>
            <a:endParaRPr lang="en-US" dirty="0"/>
          </a:p>
        </p:txBody>
      </p:sp>
      <p:graphicFrame>
        <p:nvGraphicFramePr>
          <p:cNvPr id="58" name="Table 57"/>
          <p:cNvGraphicFramePr>
            <a:graphicFrameLocks noGrp="1"/>
          </p:cNvGraphicFramePr>
          <p:nvPr/>
        </p:nvGraphicFramePr>
        <p:xfrm>
          <a:off x="4356100" y="4686299"/>
          <a:ext cx="2746256" cy="1589939"/>
        </p:xfrm>
        <a:graphic>
          <a:graphicData uri="http://schemas.openxmlformats.org/drawingml/2006/table">
            <a:tbl>
              <a:tblPr firstRow="1" bandRow="1">
                <a:tableStyleId>{5C22544A-7EE6-4342-B048-85BDC9FD1C3A}</a:tableStyleId>
              </a:tblPr>
              <a:tblGrid>
                <a:gridCol w="1778000"/>
                <a:gridCol w="968256"/>
              </a:tblGrid>
              <a:tr h="548826">
                <a:tc gridSpan="2">
                  <a:txBody>
                    <a:bodyPr/>
                    <a:lstStyle/>
                    <a:p>
                      <a:endParaRPr lang="en-US" sz="1500" dirty="0"/>
                    </a:p>
                  </a:txBody>
                  <a:tcPr marL="86724" marR="86724" marT="43362" marB="43362">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noFill/>
                  </a:tcPr>
                </a:tc>
                <a:tc hMerge="1">
                  <a:txBody>
                    <a:bodyPr/>
                    <a:lstStyle/>
                    <a:p>
                      <a:endParaRPr lang="en-US" dirty="0"/>
                    </a:p>
                  </a:txBody>
                  <a:tcPr/>
                </a:tc>
              </a:tr>
              <a:tr h="492287">
                <a:tc>
                  <a:txBody>
                    <a:bodyPr/>
                    <a:lstStyle/>
                    <a:p>
                      <a:pPr algn="l"/>
                      <a:r>
                        <a:rPr lang="en-US" sz="1500" dirty="0" smtClean="0"/>
                        <a:t>  Intermediate</a:t>
                      </a:r>
                      <a:endParaRPr lang="en-US" sz="1500" dirty="0"/>
                    </a:p>
                  </a:txBody>
                  <a:tcPr marL="86724" marR="86724" marT="43362" marB="43362" anchor="ctr">
                    <a:lnR w="3175" cap="flat" cmpd="sng" algn="ctr">
                      <a:solidFill>
                        <a:srgbClr val="2D2D8A">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3175" cap="flat" cmpd="sng" algn="ctr">
                      <a:solidFill>
                        <a:srgbClr val="2D2D8A">
                          <a:lumMod val="75000"/>
                        </a:srgbClr>
                      </a:solidFill>
                      <a:prstDash val="solid"/>
                      <a:round/>
                      <a:headEnd type="none" w="med" len="med"/>
                      <a:tailEnd type="none" w="med" len="med"/>
                    </a:lnB>
                    <a:noFill/>
                  </a:tcPr>
                </a:tc>
                <a:tc>
                  <a:txBody>
                    <a:bodyPr/>
                    <a:lstStyle/>
                    <a:p>
                      <a:pPr algn="ctr"/>
                      <a:r>
                        <a:rPr lang="en-US" sz="1700" dirty="0" smtClean="0"/>
                        <a:t>45%</a:t>
                      </a:r>
                      <a:endParaRPr lang="en-US" sz="1700" dirty="0"/>
                    </a:p>
                  </a:txBody>
                  <a:tcPr marL="86724" marR="86724" marT="43362" marB="43362" anchor="ctr">
                    <a:lnL w="3175" cap="flat" cmpd="sng" algn="ctr">
                      <a:solidFill>
                        <a:srgbClr val="2D2D8A">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175" cap="flat" cmpd="sng" algn="ctr">
                      <a:solidFill>
                        <a:srgbClr val="2D2D8A">
                          <a:lumMod val="75000"/>
                        </a:srgbClr>
                      </a:solidFill>
                      <a:prstDash val="solid"/>
                      <a:round/>
                      <a:headEnd type="none" w="med" len="med"/>
                      <a:tailEnd type="none" w="med" len="med"/>
                    </a:lnB>
                    <a:noFill/>
                  </a:tcPr>
                </a:tc>
              </a:tr>
              <a:tr h="548826">
                <a:tc>
                  <a:txBody>
                    <a:bodyPr/>
                    <a:lstStyle/>
                    <a:p>
                      <a:pPr algn="l"/>
                      <a:r>
                        <a:rPr lang="en-US" sz="1500" baseline="0" dirty="0" smtClean="0"/>
                        <a:t>  </a:t>
                      </a:r>
                      <a:r>
                        <a:rPr lang="en-US" sz="1500" dirty="0" smtClean="0"/>
                        <a:t>Advanced/Expert</a:t>
                      </a:r>
                      <a:endParaRPr lang="en-US" sz="1500" dirty="0"/>
                    </a:p>
                  </a:txBody>
                  <a:tcPr marL="86724" marR="86724" marT="43362" marB="43362" anchor="ctr">
                    <a:lnR w="3175" cap="flat" cmpd="sng" algn="ctr">
                      <a:solidFill>
                        <a:srgbClr val="2D2D8A">
                          <a:lumMod val="75000"/>
                        </a:srgbClr>
                      </a:solidFill>
                      <a:prstDash val="solid"/>
                      <a:round/>
                      <a:headEnd type="none" w="med" len="med"/>
                      <a:tailEnd type="none" w="med" len="med"/>
                    </a:lnR>
                    <a:lnT w="3175" cap="flat" cmpd="sng" algn="ctr">
                      <a:solidFill>
                        <a:srgbClr val="2D2D8A">
                          <a:lumMod val="75000"/>
                        </a:srgbClr>
                      </a:solidFill>
                      <a:prstDash val="solid"/>
                      <a:round/>
                      <a:headEnd type="none" w="med" len="med"/>
                      <a:tailEnd type="none" w="med" len="med"/>
                    </a:lnT>
                    <a:noFill/>
                  </a:tcPr>
                </a:tc>
                <a:tc>
                  <a:txBody>
                    <a:bodyPr/>
                    <a:lstStyle/>
                    <a:p>
                      <a:pPr algn="ctr"/>
                      <a:r>
                        <a:rPr lang="en-US" sz="1700" dirty="0" smtClean="0"/>
                        <a:t>15%</a:t>
                      </a:r>
                      <a:endParaRPr lang="en-US" sz="1700" dirty="0"/>
                    </a:p>
                  </a:txBody>
                  <a:tcPr marL="86724" marR="86724" marT="43362" marB="43362" anchor="ctr">
                    <a:lnL w="3175" cap="flat" cmpd="sng" algn="ctr">
                      <a:solidFill>
                        <a:srgbClr val="2D2D8A">
                          <a:lumMod val="75000"/>
                        </a:srgbClr>
                      </a:solidFill>
                      <a:prstDash val="solid"/>
                      <a:round/>
                      <a:headEnd type="none" w="med" len="med"/>
                      <a:tailEnd type="none" w="med" len="med"/>
                    </a:lnL>
                    <a:lnT w="3175" cap="flat" cmpd="sng" algn="ctr">
                      <a:solidFill>
                        <a:srgbClr val="2D2D8A">
                          <a:lumMod val="75000"/>
                        </a:srgbClr>
                      </a:solidFill>
                      <a:prstDash val="solid"/>
                      <a:round/>
                      <a:headEnd type="none" w="med" len="med"/>
                      <a:tailEnd type="none" w="med" len="med"/>
                    </a:lnT>
                    <a:noFill/>
                  </a:tcPr>
                </a:tc>
              </a:tr>
            </a:tbl>
          </a:graphicData>
        </a:graphic>
      </p:graphicFrame>
      <p:grpSp>
        <p:nvGrpSpPr>
          <p:cNvPr id="59" name="Group 58"/>
          <p:cNvGrpSpPr/>
          <p:nvPr/>
        </p:nvGrpSpPr>
        <p:grpSpPr>
          <a:xfrm>
            <a:off x="4284155" y="4715932"/>
            <a:ext cx="2802445" cy="1585924"/>
            <a:chOff x="4893754" y="4195232"/>
            <a:chExt cx="3661673" cy="1597576"/>
          </a:xfrm>
        </p:grpSpPr>
        <p:sp>
          <p:nvSpPr>
            <p:cNvPr id="60" name="Round Diagonal Corner Rectangle 59"/>
            <p:cNvSpPr>
              <a:spLocks noChangeAspect="1"/>
            </p:cNvSpPr>
            <p:nvPr/>
          </p:nvSpPr>
          <p:spPr bwMode="auto">
            <a:xfrm>
              <a:off x="4893757" y="4199466"/>
              <a:ext cx="3659505" cy="1593342"/>
            </a:xfrm>
            <a:prstGeom prst="round2DiagRect">
              <a:avLst/>
            </a:prstGeom>
            <a:noFill/>
            <a:ln w="6350" cap="flat" cmpd="sng" algn="ctr">
              <a:solidFill>
                <a:schemeClr val="accent6">
                  <a:lumMod val="75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61" name="Round Diagonal Corner Rectangle 60"/>
            <p:cNvSpPr>
              <a:spLocks/>
            </p:cNvSpPr>
            <p:nvPr/>
          </p:nvSpPr>
          <p:spPr bwMode="auto">
            <a:xfrm>
              <a:off x="4893754" y="4195232"/>
              <a:ext cx="3661673" cy="512064"/>
            </a:xfrm>
            <a:prstGeom prst="round2DiagRect">
              <a:avLst>
                <a:gd name="adj1" fmla="val 41065"/>
                <a:gd name="adj2" fmla="val 687"/>
              </a:avLst>
            </a:prstGeom>
            <a:solidFill>
              <a:schemeClr val="accent6">
                <a:lumMod val="75000"/>
              </a:schemeClr>
            </a:solidFill>
            <a:ln w="6350" cap="flat" cmpd="sng" algn="ctr">
              <a:solidFill>
                <a:schemeClr val="accent6">
                  <a:lumMod val="75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grpSp>
      <p:sp>
        <p:nvSpPr>
          <p:cNvPr id="62" name="TextBox 61"/>
          <p:cNvSpPr txBox="1"/>
          <p:nvPr/>
        </p:nvSpPr>
        <p:spPr>
          <a:xfrm>
            <a:off x="4533900" y="4775200"/>
            <a:ext cx="2387600" cy="560923"/>
          </a:xfrm>
          <a:prstGeom prst="rect">
            <a:avLst/>
          </a:prstGeom>
          <a:noFill/>
        </p:spPr>
        <p:txBody>
          <a:bodyPr wrap="square" rtlCol="0" anchor="ctr" anchorCtr="0">
            <a:spAutoFit/>
          </a:bodyPr>
          <a:lstStyle/>
          <a:p>
            <a:pPr algn="l"/>
            <a:r>
              <a:rPr lang="en-US" sz="1800" dirty="0" smtClean="0">
                <a:solidFill>
                  <a:schemeClr val="bg1"/>
                </a:solidFill>
                <a:latin typeface="Arial"/>
                <a:cs typeface="Arial"/>
              </a:rPr>
              <a:t>By Technical Ability</a:t>
            </a:r>
          </a:p>
          <a:p>
            <a:endParaRPr lang="en-US" dirty="0"/>
          </a:p>
        </p:txBody>
      </p:sp>
      <p:sp>
        <p:nvSpPr>
          <p:cNvPr id="34"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5</a:t>
            </a:fld>
            <a:endParaRPr lang="en-US" dirty="0">
              <a:solidFill>
                <a:schemeClr val="bg1"/>
              </a:solidFill>
            </a:endParaRPr>
          </a:p>
        </p:txBody>
      </p:sp>
    </p:spTree>
    <p:custDataLst>
      <p:tags r:id="rId1"/>
    </p:custData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ound Diagonal Corner Rectangle 5"/>
          <p:cNvSpPr>
            <a:spLocks noChangeAspect="1"/>
          </p:cNvSpPr>
          <p:nvPr/>
        </p:nvSpPr>
        <p:spPr bwMode="auto">
          <a:xfrm>
            <a:off x="609600" y="1435100"/>
            <a:ext cx="7880350" cy="895350"/>
          </a:xfrm>
          <a:prstGeom prst="round2DiagRect">
            <a:avLst>
              <a:gd name="adj1" fmla="val 50000"/>
              <a:gd name="adj2" fmla="val 687"/>
            </a:avLst>
          </a:prstGeom>
          <a:solidFill>
            <a:srgbClr val="72C4E8"/>
          </a:solidFill>
          <a:ln w="6350"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12" name="Title 11"/>
          <p:cNvSpPr>
            <a:spLocks noGrp="1"/>
          </p:cNvSpPr>
          <p:nvPr>
            <p:ph type="title"/>
          </p:nvPr>
        </p:nvSpPr>
        <p:spPr/>
        <p:txBody>
          <a:bodyPr/>
          <a:lstStyle/>
          <a:p>
            <a:r>
              <a:rPr lang="en-US" dirty="0" smtClean="0"/>
              <a:t>Key Findings - Quantitative</a:t>
            </a:r>
            <a:br>
              <a:rPr lang="en-US" dirty="0" smtClean="0"/>
            </a:br>
            <a:endParaRPr lang="en-US" dirty="0"/>
          </a:p>
        </p:txBody>
      </p:sp>
      <p:graphicFrame>
        <p:nvGraphicFramePr>
          <p:cNvPr id="5" name="Table 4"/>
          <p:cNvGraphicFramePr>
            <a:graphicFrameLocks noGrp="1"/>
          </p:cNvGraphicFramePr>
          <p:nvPr/>
        </p:nvGraphicFramePr>
        <p:xfrm>
          <a:off x="660401" y="1435100"/>
          <a:ext cx="7823201" cy="4063999"/>
        </p:xfrm>
        <a:graphic>
          <a:graphicData uri="http://schemas.openxmlformats.org/drawingml/2006/table">
            <a:tbl>
              <a:tblPr firstRow="1" bandRow="1">
                <a:tableStyleId>{5C22544A-7EE6-4342-B048-85BDC9FD1C3A}</a:tableStyleId>
              </a:tblPr>
              <a:tblGrid>
                <a:gridCol w="1466060"/>
                <a:gridCol w="1428145"/>
                <a:gridCol w="1630360"/>
                <a:gridCol w="1655637"/>
                <a:gridCol w="1642999"/>
              </a:tblGrid>
              <a:tr h="895981">
                <a:tc>
                  <a:txBody>
                    <a:bodyPr/>
                    <a:lstStyle/>
                    <a:p>
                      <a:pPr algn="ctr"/>
                      <a:endParaRPr lang="en-US" dirty="0"/>
                    </a:p>
                  </a:txBody>
                  <a:tcPr anchor="ctr">
                    <a:lnR w="3175" cap="flat" cmpd="sng" algn="ctr">
                      <a:solidFill>
                        <a:srgbClr val="3366FF"/>
                      </a:solidFill>
                      <a:prstDash val="solid"/>
                      <a:round/>
                      <a:headEnd type="none" w="med" len="med"/>
                      <a:tailEnd type="none" w="med" len="med"/>
                    </a:lnR>
                    <a:lnB w="3175" cap="flat" cmpd="sng" algn="ctr">
                      <a:solidFill>
                        <a:srgbClr val="3366FF"/>
                      </a:solidFill>
                      <a:prstDash val="solid"/>
                      <a:round/>
                      <a:headEnd type="none" w="med" len="med"/>
                      <a:tailEnd type="none" w="med" len="med"/>
                    </a:lnB>
                    <a:noFill/>
                  </a:tcPr>
                </a:tc>
                <a:tc>
                  <a:txBody>
                    <a:bodyPr/>
                    <a:lstStyle/>
                    <a:p>
                      <a:pPr algn="ctr"/>
                      <a:r>
                        <a:rPr lang="en-US" sz="1600" dirty="0" smtClean="0">
                          <a:solidFill>
                            <a:srgbClr val="000090"/>
                          </a:solidFill>
                        </a:rPr>
                        <a:t>Average</a:t>
                      </a:r>
                      <a:r>
                        <a:rPr lang="en-US" sz="1600" baseline="0" dirty="0" smtClean="0">
                          <a:solidFill>
                            <a:srgbClr val="000090"/>
                          </a:solidFill>
                        </a:rPr>
                        <a:t> </a:t>
                      </a:r>
                    </a:p>
                    <a:p>
                      <a:pPr algn="ctr"/>
                      <a:r>
                        <a:rPr lang="en-US" sz="1600" baseline="0" dirty="0" smtClean="0">
                          <a:solidFill>
                            <a:srgbClr val="000090"/>
                          </a:solidFill>
                        </a:rPr>
                        <a:t>Clicks</a:t>
                      </a:r>
                      <a:endParaRPr lang="en-US" sz="1600" dirty="0">
                        <a:solidFill>
                          <a:srgbClr val="000090"/>
                        </a:solidFill>
                      </a:endParaRPr>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B w="3175" cap="flat" cmpd="sng" algn="ctr">
                      <a:solidFill>
                        <a:srgbClr val="3366FF"/>
                      </a:solidFill>
                      <a:prstDash val="solid"/>
                      <a:round/>
                      <a:headEnd type="none" w="med" len="med"/>
                      <a:tailEnd type="none" w="med" len="med"/>
                    </a:lnB>
                    <a:noFill/>
                  </a:tcPr>
                </a:tc>
                <a:tc>
                  <a:txBody>
                    <a:bodyPr/>
                    <a:lstStyle/>
                    <a:p>
                      <a:pPr algn="ctr"/>
                      <a:r>
                        <a:rPr lang="en-US" sz="1600" dirty="0" smtClean="0">
                          <a:solidFill>
                            <a:srgbClr val="000090"/>
                          </a:solidFill>
                        </a:rPr>
                        <a:t>Average </a:t>
                      </a:r>
                    </a:p>
                    <a:p>
                      <a:pPr algn="ctr"/>
                      <a:r>
                        <a:rPr lang="en-US" sz="1600" dirty="0" smtClean="0">
                          <a:solidFill>
                            <a:srgbClr val="000090"/>
                          </a:solidFill>
                        </a:rPr>
                        <a:t>Time</a:t>
                      </a:r>
                      <a:endParaRPr lang="en-US" sz="1600" dirty="0">
                        <a:solidFill>
                          <a:srgbClr val="000090"/>
                        </a:solidFill>
                      </a:endParaRPr>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B w="3175" cap="flat" cmpd="sng" algn="ctr">
                      <a:solidFill>
                        <a:srgbClr val="3366FF"/>
                      </a:solidFill>
                      <a:prstDash val="solid"/>
                      <a:round/>
                      <a:headEnd type="none" w="med" len="med"/>
                      <a:tailEnd type="none" w="med" len="med"/>
                    </a:lnB>
                    <a:noFill/>
                  </a:tcPr>
                </a:tc>
                <a:tc>
                  <a:txBody>
                    <a:bodyPr/>
                    <a:lstStyle/>
                    <a:p>
                      <a:pPr algn="ctr"/>
                      <a:r>
                        <a:rPr lang="en-US" sz="1600" dirty="0" smtClean="0">
                          <a:solidFill>
                            <a:srgbClr val="000090"/>
                          </a:solidFill>
                        </a:rPr>
                        <a:t>Search vs. Navigate</a:t>
                      </a:r>
                      <a:endParaRPr lang="en-US" sz="1600" dirty="0">
                        <a:solidFill>
                          <a:srgbClr val="000090"/>
                        </a:solidFill>
                      </a:endParaRPr>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B w="3175" cap="flat" cmpd="sng" algn="ctr">
                      <a:solidFill>
                        <a:srgbClr val="3366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0090"/>
                          </a:solidFill>
                        </a:rPr>
                        <a:t>Uncompleted</a:t>
                      </a:r>
                      <a:br>
                        <a:rPr lang="en-US" sz="1600" dirty="0" smtClean="0">
                          <a:solidFill>
                            <a:srgbClr val="000090"/>
                          </a:solidFill>
                        </a:rPr>
                      </a:br>
                      <a:r>
                        <a:rPr lang="en-US" sz="1600" dirty="0" smtClean="0">
                          <a:solidFill>
                            <a:srgbClr val="000090"/>
                          </a:solidFill>
                        </a:rPr>
                        <a:t>Tasks</a:t>
                      </a:r>
                    </a:p>
                  </a:txBody>
                  <a:tcPr anchor="ctr">
                    <a:lnL w="3175" cap="flat" cmpd="sng" algn="ctr">
                      <a:solidFill>
                        <a:srgbClr val="3366FF"/>
                      </a:solidFill>
                      <a:prstDash val="solid"/>
                      <a:round/>
                      <a:headEnd type="none" w="med" len="med"/>
                      <a:tailEnd type="none" w="med" len="med"/>
                    </a:lnL>
                    <a:lnB w="3175" cap="flat" cmpd="sng" algn="ctr">
                      <a:solidFill>
                        <a:srgbClr val="3366FF"/>
                      </a:solidFill>
                      <a:prstDash val="solid"/>
                      <a:round/>
                      <a:headEnd type="none" w="med" len="med"/>
                      <a:tailEnd type="none" w="med" len="med"/>
                    </a:lnB>
                    <a:noFill/>
                  </a:tcPr>
                </a:tc>
              </a:tr>
              <a:tr h="1056006">
                <a:tc>
                  <a:txBody>
                    <a:bodyPr/>
                    <a:lstStyle/>
                    <a:p>
                      <a:pPr algn="ctr"/>
                      <a:r>
                        <a:rPr lang="en-US" dirty="0" smtClean="0"/>
                        <a:t>Employees</a:t>
                      </a:r>
                      <a:endParaRPr lang="en-US" dirty="0"/>
                    </a:p>
                  </a:txBody>
                  <a:tcPr anchor="ctr">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c>
                  <a:txBody>
                    <a:bodyPr/>
                    <a:lstStyle/>
                    <a:p>
                      <a:pPr algn="ctr"/>
                      <a:r>
                        <a:rPr lang="en-US" dirty="0" smtClean="0"/>
                        <a:t>3.39</a:t>
                      </a:r>
                      <a:endParaRPr lang="en-US" dirty="0"/>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c>
                  <a:txBody>
                    <a:bodyPr/>
                    <a:lstStyle/>
                    <a:p>
                      <a:pPr algn="ctr"/>
                      <a:r>
                        <a:rPr lang="en-US" dirty="0" smtClean="0"/>
                        <a:t>34 sec.</a:t>
                      </a:r>
                      <a:endParaRPr lang="en-US" dirty="0"/>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c>
                  <a:txBody>
                    <a:bodyPr/>
                    <a:lstStyle/>
                    <a:p>
                      <a:pPr algn="ctr"/>
                      <a:r>
                        <a:rPr lang="en-US" dirty="0" smtClean="0"/>
                        <a:t>21% search</a:t>
                      </a:r>
                      <a:endParaRPr lang="en-US" dirty="0"/>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c>
                  <a:txBody>
                    <a:bodyPr/>
                    <a:lstStyle/>
                    <a:p>
                      <a:pPr algn="ctr"/>
                      <a:r>
                        <a:rPr lang="en-US" dirty="0" smtClean="0"/>
                        <a:t>12%</a:t>
                      </a:r>
                      <a:endParaRPr lang="en-US" dirty="0"/>
                    </a:p>
                  </a:txBody>
                  <a:tcPr anchor="ctr">
                    <a:lnL w="3175" cap="flat" cmpd="sng" algn="ctr">
                      <a:solidFill>
                        <a:srgbClr val="3366FF"/>
                      </a:solidFill>
                      <a:prstDash val="solid"/>
                      <a:round/>
                      <a:headEnd type="none" w="med" len="med"/>
                      <a:tailEnd type="none" w="med" len="med"/>
                    </a:lnL>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r>
              <a:tr h="1056006">
                <a:tc>
                  <a:txBody>
                    <a:bodyPr/>
                    <a:lstStyle/>
                    <a:p>
                      <a:pPr algn="ctr"/>
                      <a:r>
                        <a:rPr lang="en-US" dirty="0" smtClean="0"/>
                        <a:t>Customers</a:t>
                      </a:r>
                    </a:p>
                  </a:txBody>
                  <a:tcPr anchor="ctr">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c>
                  <a:txBody>
                    <a:bodyPr/>
                    <a:lstStyle/>
                    <a:p>
                      <a:pPr algn="ctr"/>
                      <a:r>
                        <a:rPr lang="en-US" dirty="0" smtClean="0"/>
                        <a:t>3.76</a:t>
                      </a:r>
                      <a:endParaRPr lang="en-US" dirty="0"/>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c>
                  <a:txBody>
                    <a:bodyPr/>
                    <a:lstStyle/>
                    <a:p>
                      <a:pPr algn="ctr"/>
                      <a:r>
                        <a:rPr lang="en-US" dirty="0" smtClean="0"/>
                        <a:t>40</a:t>
                      </a:r>
                      <a:r>
                        <a:rPr lang="en-US" baseline="0" dirty="0" smtClean="0"/>
                        <a:t> sec.</a:t>
                      </a:r>
                      <a:endParaRPr lang="en-US" dirty="0"/>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c>
                  <a:txBody>
                    <a:bodyPr/>
                    <a:lstStyle/>
                    <a:p>
                      <a:pPr algn="ctr"/>
                      <a:r>
                        <a:rPr lang="en-US" dirty="0" smtClean="0"/>
                        <a:t>18% search</a:t>
                      </a:r>
                      <a:endParaRPr lang="en-US" dirty="0"/>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c>
                  <a:txBody>
                    <a:bodyPr/>
                    <a:lstStyle/>
                    <a:p>
                      <a:pPr algn="ctr"/>
                      <a:r>
                        <a:rPr lang="en-US" dirty="0" smtClean="0"/>
                        <a:t>9%</a:t>
                      </a:r>
                      <a:endParaRPr lang="en-US" dirty="0"/>
                    </a:p>
                  </a:txBody>
                  <a:tcPr anchor="ctr">
                    <a:lnL w="3175" cap="flat" cmpd="sng" algn="ctr">
                      <a:solidFill>
                        <a:srgbClr val="3366FF"/>
                      </a:solidFill>
                      <a:prstDash val="solid"/>
                      <a:round/>
                      <a:headEnd type="none" w="med" len="med"/>
                      <a:tailEnd type="none" w="med" len="med"/>
                    </a:lnL>
                    <a:lnT w="3175" cap="flat" cmpd="sng" algn="ctr">
                      <a:solidFill>
                        <a:srgbClr val="3366FF"/>
                      </a:solidFill>
                      <a:prstDash val="solid"/>
                      <a:round/>
                      <a:headEnd type="none" w="med" len="med"/>
                      <a:tailEnd type="none" w="med" len="med"/>
                    </a:lnT>
                    <a:lnB w="3175" cap="flat" cmpd="sng" algn="ctr">
                      <a:solidFill>
                        <a:srgbClr val="3366FF"/>
                      </a:solidFill>
                      <a:prstDash val="solid"/>
                      <a:round/>
                      <a:headEnd type="none" w="med" len="med"/>
                      <a:tailEnd type="none" w="med" len="med"/>
                    </a:lnB>
                    <a:noFill/>
                  </a:tcPr>
                </a:tc>
              </a:tr>
              <a:tr h="1056006">
                <a:tc>
                  <a:txBody>
                    <a:bodyPr/>
                    <a:lstStyle/>
                    <a:p>
                      <a:pPr algn="ctr"/>
                      <a:r>
                        <a:rPr lang="en-US" b="1" i="1" dirty="0" smtClean="0">
                          <a:solidFill>
                            <a:srgbClr val="000090"/>
                          </a:solidFill>
                        </a:rPr>
                        <a:t>Combined</a:t>
                      </a:r>
                      <a:endParaRPr lang="en-US" b="1" i="1" dirty="0">
                        <a:solidFill>
                          <a:srgbClr val="000090"/>
                        </a:solidFill>
                      </a:endParaRPr>
                    </a:p>
                  </a:txBody>
                  <a:tcPr anchor="ctr">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noFill/>
                  </a:tcPr>
                </a:tc>
                <a:tc>
                  <a:txBody>
                    <a:bodyPr/>
                    <a:lstStyle/>
                    <a:p>
                      <a:pPr algn="ctr"/>
                      <a:r>
                        <a:rPr lang="en-US" b="1" i="1" dirty="0" smtClean="0">
                          <a:solidFill>
                            <a:srgbClr val="000090"/>
                          </a:solidFill>
                        </a:rPr>
                        <a:t>3.58</a:t>
                      </a:r>
                      <a:endParaRPr lang="en-US" b="1" i="1" dirty="0">
                        <a:solidFill>
                          <a:srgbClr val="000090"/>
                        </a:solidFill>
                      </a:endParaRPr>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noFill/>
                  </a:tcPr>
                </a:tc>
                <a:tc>
                  <a:txBody>
                    <a:bodyPr/>
                    <a:lstStyle/>
                    <a:p>
                      <a:pPr algn="ctr"/>
                      <a:r>
                        <a:rPr lang="en-US" b="1" i="1" dirty="0" smtClean="0">
                          <a:solidFill>
                            <a:srgbClr val="000090"/>
                          </a:solidFill>
                        </a:rPr>
                        <a:t>37 sec</a:t>
                      </a:r>
                      <a:endParaRPr lang="en-US" b="1" i="1" dirty="0">
                        <a:solidFill>
                          <a:srgbClr val="000090"/>
                        </a:solidFill>
                      </a:endParaRPr>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noFill/>
                  </a:tcPr>
                </a:tc>
                <a:tc>
                  <a:txBody>
                    <a:bodyPr/>
                    <a:lstStyle/>
                    <a:p>
                      <a:pPr algn="ctr"/>
                      <a:r>
                        <a:rPr lang="en-US" b="1" i="1" dirty="0" smtClean="0">
                          <a:solidFill>
                            <a:srgbClr val="000090"/>
                          </a:solidFill>
                        </a:rPr>
                        <a:t>39% search</a:t>
                      </a:r>
                      <a:endParaRPr lang="en-US" b="1" i="1" dirty="0">
                        <a:solidFill>
                          <a:srgbClr val="000090"/>
                        </a:solidFill>
                      </a:endParaRPr>
                    </a:p>
                  </a:txBody>
                  <a:tcPr anchor="ctr">
                    <a:lnL w="3175" cap="flat" cmpd="sng" algn="ctr">
                      <a:solidFill>
                        <a:srgbClr val="3366FF"/>
                      </a:solidFill>
                      <a:prstDash val="solid"/>
                      <a:round/>
                      <a:headEnd type="none" w="med" len="med"/>
                      <a:tailEnd type="none" w="med" len="med"/>
                    </a:lnL>
                    <a:lnR w="3175" cap="flat" cmpd="sng" algn="ctr">
                      <a:solidFill>
                        <a:srgbClr val="3366FF"/>
                      </a:solidFill>
                      <a:prstDash val="solid"/>
                      <a:round/>
                      <a:headEnd type="none" w="med" len="med"/>
                      <a:tailEnd type="none" w="med" len="med"/>
                    </a:lnR>
                    <a:lnT w="3175" cap="flat" cmpd="sng" algn="ctr">
                      <a:solidFill>
                        <a:srgbClr val="3366FF"/>
                      </a:solidFill>
                      <a:prstDash val="solid"/>
                      <a:round/>
                      <a:headEnd type="none" w="med" len="med"/>
                      <a:tailEnd type="none" w="med" len="med"/>
                    </a:lnT>
                    <a:noFill/>
                  </a:tcPr>
                </a:tc>
                <a:tc>
                  <a:txBody>
                    <a:bodyPr/>
                    <a:lstStyle/>
                    <a:p>
                      <a:pPr algn="ctr"/>
                      <a:r>
                        <a:rPr lang="en-US" b="1" i="1" dirty="0" smtClean="0">
                          <a:solidFill>
                            <a:srgbClr val="000090"/>
                          </a:solidFill>
                        </a:rPr>
                        <a:t>21%</a:t>
                      </a:r>
                      <a:endParaRPr lang="en-US" b="1" i="1" dirty="0">
                        <a:solidFill>
                          <a:srgbClr val="000090"/>
                        </a:solidFill>
                      </a:endParaRPr>
                    </a:p>
                  </a:txBody>
                  <a:tcPr anchor="ctr">
                    <a:lnL w="3175" cap="flat" cmpd="sng" algn="ctr">
                      <a:solidFill>
                        <a:srgbClr val="3366FF"/>
                      </a:solidFill>
                      <a:prstDash val="solid"/>
                      <a:round/>
                      <a:headEnd type="none" w="med" len="med"/>
                      <a:tailEnd type="none" w="med" len="med"/>
                    </a:lnL>
                    <a:lnT w="3175" cap="flat" cmpd="sng" algn="ctr">
                      <a:solidFill>
                        <a:srgbClr val="3366FF"/>
                      </a:solidFill>
                      <a:prstDash val="solid"/>
                      <a:round/>
                      <a:headEnd type="none" w="med" len="med"/>
                      <a:tailEnd type="none" w="med" len="med"/>
                    </a:lnT>
                    <a:noFill/>
                  </a:tcPr>
                </a:tc>
              </a:tr>
            </a:tbl>
          </a:graphicData>
        </a:graphic>
      </p:graphicFrame>
      <p:sp>
        <p:nvSpPr>
          <p:cNvPr id="4" name="Round Diagonal Corner Rectangle 3"/>
          <p:cNvSpPr>
            <a:spLocks/>
          </p:cNvSpPr>
          <p:nvPr/>
        </p:nvSpPr>
        <p:spPr bwMode="auto">
          <a:xfrm>
            <a:off x="635000" y="1422400"/>
            <a:ext cx="7861300" cy="4051300"/>
          </a:xfrm>
          <a:prstGeom prst="round2DiagRect">
            <a:avLst>
              <a:gd name="adj1" fmla="val 10560"/>
              <a:gd name="adj2" fmla="val 0"/>
            </a:avLst>
          </a:prstGeom>
          <a:noFill/>
          <a:ln w="31750" cap="flat" cmpd="sng" algn="ctr">
            <a:solidFill>
              <a:srgbClr val="00009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7"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6</a:t>
            </a:fld>
            <a:endParaRPr lang="en-US" dirty="0">
              <a:solidFill>
                <a:schemeClr val="bg1"/>
              </a:solidFill>
            </a:endParaRPr>
          </a:p>
        </p:txBody>
      </p:sp>
    </p:spTree>
    <p:custDataLst>
      <p:tags r:id="rId1"/>
    </p:custData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ound Diagonal Corner Rectangle 5"/>
          <p:cNvSpPr>
            <a:spLocks/>
          </p:cNvSpPr>
          <p:nvPr/>
        </p:nvSpPr>
        <p:spPr bwMode="auto">
          <a:xfrm>
            <a:off x="372532" y="993559"/>
            <a:ext cx="7687732" cy="5407241"/>
          </a:xfrm>
          <a:prstGeom prst="round2DiagRect">
            <a:avLst>
              <a:gd name="adj1" fmla="val 10560"/>
              <a:gd name="adj2" fmla="val 0"/>
            </a:avLst>
          </a:prstGeom>
          <a:noFill/>
          <a:ln w="15875" cap="flat" cmpd="sng" algn="ctr">
            <a:solidFill>
              <a:srgbClr val="06376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12" name="Title 11"/>
          <p:cNvSpPr>
            <a:spLocks noGrp="1"/>
          </p:cNvSpPr>
          <p:nvPr>
            <p:ph type="title"/>
          </p:nvPr>
        </p:nvSpPr>
        <p:spPr>
          <a:xfrm>
            <a:off x="304800" y="381000"/>
            <a:ext cx="6781800" cy="685800"/>
          </a:xfrm>
          <a:solidFill>
            <a:schemeClr val="bg1"/>
          </a:solidFill>
        </p:spPr>
        <p:txBody>
          <a:bodyPr/>
          <a:lstStyle/>
          <a:p>
            <a:r>
              <a:rPr lang="en-US" dirty="0" smtClean="0"/>
              <a:t>Key Findings - Quantitative</a:t>
            </a:r>
            <a:br>
              <a:rPr lang="en-US" dirty="0" smtClean="0"/>
            </a:br>
            <a:endParaRPr lang="en-US" dirty="0"/>
          </a:p>
        </p:txBody>
      </p:sp>
      <p:graphicFrame>
        <p:nvGraphicFramePr>
          <p:cNvPr id="4" name="Table 3"/>
          <p:cNvGraphicFramePr>
            <a:graphicFrameLocks noGrp="1"/>
          </p:cNvGraphicFramePr>
          <p:nvPr/>
        </p:nvGraphicFramePr>
        <p:xfrm>
          <a:off x="395108" y="1016805"/>
          <a:ext cx="7593192" cy="5350935"/>
        </p:xfrm>
        <a:graphic>
          <a:graphicData uri="http://schemas.openxmlformats.org/drawingml/2006/table">
            <a:tbl>
              <a:tblPr firstRow="1" bandRow="1">
                <a:tableStyleId>{5940675A-B579-460E-94D1-54222C63F5DA}</a:tableStyleId>
              </a:tblPr>
              <a:tblGrid>
                <a:gridCol w="3239606"/>
                <a:gridCol w="1432586"/>
                <a:gridCol w="1422400"/>
                <a:gridCol w="1498600"/>
              </a:tblGrid>
              <a:tr h="617698">
                <a:tc gridSpan="3">
                  <a:txBody>
                    <a:bodyPr/>
                    <a:lstStyle/>
                    <a:p>
                      <a:endParaRPr lang="en-US" sz="1400" b="0" dirty="0">
                        <a:solidFill>
                          <a:srgbClr val="0075B0"/>
                        </a:solidFill>
                      </a:endParaRPr>
                    </a:p>
                  </a:txBody>
                  <a:tcPr>
                    <a:lnL w="12700" cmpd="sng">
                      <a:noFill/>
                    </a:lnL>
                    <a:lnR w="12700" cap="flat" cmpd="sng" algn="ctr">
                      <a:solidFill>
                        <a:srgbClr val="FFFFFF"/>
                      </a:solid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a:txBody>
                    <a:bodyPr/>
                    <a:lstStyle/>
                    <a:p>
                      <a:endParaRPr lang="en-US" sz="1400" b="0" dirty="0">
                        <a:solidFill>
                          <a:srgbClr val="0075B0"/>
                        </a:solidFill>
                      </a:endParaRPr>
                    </a:p>
                  </a:txBody>
                  <a:tcPr>
                    <a:lnL w="12700" cap="flat" cmpd="sng" algn="ctr">
                      <a:solidFill>
                        <a:srgbClr val="FFFFFF"/>
                      </a:solid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r>
              <a:tr h="395544">
                <a:tc>
                  <a:txBody>
                    <a:bodyPr/>
                    <a:lstStyle/>
                    <a:p>
                      <a:endParaRPr lang="en-US" sz="1400" dirty="0">
                        <a:solidFill>
                          <a:srgbClr val="0075B0"/>
                        </a:solidFill>
                        <a:latin typeface="Arial Narrow" pitchFamily="34" charset="0"/>
                      </a:endParaRPr>
                    </a:p>
                  </a:txBody>
                  <a:tcPr>
                    <a:lnL w="12700" cmpd="sng">
                      <a:noFill/>
                    </a:lnL>
                    <a:lnR w="12700" cap="flat" cmpd="sng" algn="ctr">
                      <a:solidFill>
                        <a:srgbClr val="2D2D8A">
                          <a:lumMod val="5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dirty="0" smtClean="0">
                          <a:solidFill>
                            <a:srgbClr val="0075B0"/>
                          </a:solidFill>
                        </a:rPr>
                        <a:t>Customers</a:t>
                      </a:r>
                      <a:endParaRPr lang="en-US" sz="15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075B0"/>
                          </a:solidFill>
                        </a:rPr>
                        <a:t>Employees</a:t>
                      </a:r>
                      <a:endParaRPr lang="en-US" sz="1500" b="1" dirty="0" smtClean="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i="1" dirty="0" smtClean="0">
                          <a:solidFill>
                            <a:srgbClr val="0075B0"/>
                          </a:solidFill>
                        </a:rPr>
                        <a:t>Combined</a:t>
                      </a:r>
                    </a:p>
                  </a:txBody>
                  <a:tcPr anchor="ctr">
                    <a:lnL w="12700" cap="flat" cmpd="sng" algn="ctr">
                      <a:solidFill>
                        <a:srgbClr val="2D2D8A">
                          <a:lumMod val="50000"/>
                        </a:srgbClr>
                      </a:solid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r>
              <a:tr h="552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t>1. Would you say that you found the Web site simple to use.</a:t>
                      </a:r>
                      <a:endParaRPr lang="en-US" sz="1400" kern="1200" dirty="0" smtClean="0">
                        <a:solidFill>
                          <a:srgbClr val="0075B0"/>
                        </a:solidFill>
                        <a:latin typeface="Arial Narrow" pitchFamily="34" charset="0"/>
                        <a:ea typeface="+mn-ea"/>
                        <a:cs typeface="+mn-cs"/>
                      </a:endParaRPr>
                    </a:p>
                  </a:txBody>
                  <a:tcPr anchor="ctr">
                    <a:lnL w="12700" cmpd="sng">
                      <a:noFill/>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3.5</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3.5</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t>3.5</a:t>
                      </a:r>
                      <a:endParaRPr lang="en-US" sz="1600" b="1" i="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mpd="sng">
                      <a:noFill/>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r>
              <a:tr h="601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t>2. Would you say you were able to successfully find your topics using this Web site.</a:t>
                      </a:r>
                      <a:endParaRPr lang="en-US" sz="1400" kern="1200" dirty="0" smtClean="0">
                        <a:solidFill>
                          <a:srgbClr val="0075B0"/>
                        </a:solidFill>
                        <a:latin typeface="Arial Narrow" pitchFamily="34" charset="0"/>
                        <a:ea typeface="+mn-ea"/>
                        <a:cs typeface="+mn-cs"/>
                      </a:endParaRPr>
                    </a:p>
                  </a:txBody>
                  <a:tcPr anchor="ctr">
                    <a:lnL w="12700" cmpd="sng">
                      <a:noFill/>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4.2</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4.2</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t>4.2</a:t>
                      </a:r>
                      <a:endParaRPr lang="en-US" sz="1600" b="1" i="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mpd="sng">
                      <a:noFill/>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r>
              <a:tr h="55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t>3. Were you able to quickly search on your topic using this Web site.</a:t>
                      </a:r>
                      <a:endParaRPr lang="en-US" sz="1400" kern="1200" dirty="0" smtClean="0">
                        <a:solidFill>
                          <a:srgbClr val="0075B0"/>
                        </a:solidFill>
                        <a:latin typeface="Arial Narrow" pitchFamily="34" charset="0"/>
                        <a:ea typeface="+mn-ea"/>
                        <a:cs typeface="+mn-cs"/>
                      </a:endParaRPr>
                    </a:p>
                  </a:txBody>
                  <a:tcPr anchor="ctr">
                    <a:lnL w="12700" cmpd="sng">
                      <a:noFill/>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3.4</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3.4</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t>3.4</a:t>
                      </a:r>
                      <a:endParaRPr lang="en-US" sz="1600" b="1" i="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mpd="sng">
                      <a:noFill/>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r>
              <a:tr h="5971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t>4. How would you rate this statement: The organization of information on this Web site is clear.</a:t>
                      </a:r>
                      <a:endParaRPr lang="en-US" sz="1400" kern="1200" dirty="0" smtClean="0">
                        <a:solidFill>
                          <a:srgbClr val="0075B0"/>
                        </a:solidFill>
                        <a:latin typeface="Arial Narrow" pitchFamily="34" charset="0"/>
                        <a:ea typeface="+mn-ea"/>
                        <a:cs typeface="+mn-cs"/>
                      </a:endParaRPr>
                    </a:p>
                  </a:txBody>
                  <a:tcPr anchor="ctr">
                    <a:lnL w="12700" cmpd="sng">
                      <a:noFill/>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3</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3.6</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t>3.3</a:t>
                      </a:r>
                      <a:endParaRPr lang="en-US" sz="1600" b="1" i="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mpd="sng">
                      <a:noFill/>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r>
              <a:tr h="552678">
                <a:tc>
                  <a:txBody>
                    <a:bodyPr/>
                    <a:lstStyle/>
                    <a:p>
                      <a:r>
                        <a:rPr lang="en-US" sz="1400" kern="1200" dirty="0" smtClean="0"/>
                        <a:t>5. Do you think the naming and labeling of links on this Web site are clear.</a:t>
                      </a:r>
                      <a:endParaRPr lang="en-US" sz="1400" dirty="0">
                        <a:solidFill>
                          <a:srgbClr val="0075B0"/>
                        </a:solidFill>
                        <a:latin typeface="Arial Narrow" pitchFamily="34" charset="0"/>
                      </a:endParaRPr>
                    </a:p>
                  </a:txBody>
                  <a:tcPr anchor="ctr">
                    <a:lnL w="12700" cmpd="sng">
                      <a:noFill/>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3.2</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4.1</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t>3.6</a:t>
                      </a:r>
                      <a:endParaRPr lang="en-US" sz="1600" b="1" i="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mpd="sng">
                      <a:noFill/>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r>
              <a:tr h="552678">
                <a:tc>
                  <a:txBody>
                    <a:bodyPr/>
                    <a:lstStyle/>
                    <a:p>
                      <a:r>
                        <a:rPr lang="en-US" sz="1400" kern="1200" dirty="0" smtClean="0"/>
                        <a:t>6. Would you say that the navigation on the Web site is well organized.</a:t>
                      </a:r>
                      <a:endParaRPr lang="en-US" sz="1400" dirty="0">
                        <a:solidFill>
                          <a:srgbClr val="0075B0"/>
                        </a:solidFill>
                        <a:latin typeface="Arial Narrow" pitchFamily="34" charset="0"/>
                      </a:endParaRPr>
                    </a:p>
                  </a:txBody>
                  <a:tcPr anchor="ctr">
                    <a:lnL w="12700" cmpd="sng">
                      <a:noFill/>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3.2</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3.7</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t>3.4</a:t>
                      </a:r>
                      <a:endParaRPr lang="en-US" sz="1600" b="1" i="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mpd="sng">
                      <a:noFill/>
                    </a:lnR>
                    <a:lnT w="12700" cap="flat" cmpd="sng" algn="ctr">
                      <a:solidFill>
                        <a:srgbClr val="2D2D8A">
                          <a:lumMod val="50000"/>
                        </a:srgbClr>
                      </a:solidFill>
                      <a:prstDash val="solid"/>
                      <a:round/>
                      <a:headEnd type="none" w="med" len="med"/>
                      <a:tailEnd type="none" w="med" len="med"/>
                    </a:lnT>
                    <a:lnB w="12700" cap="flat" cmpd="sng" algn="ctr">
                      <a:solidFill>
                        <a:srgbClr val="2D2D8A">
                          <a:lumMod val="50000"/>
                        </a:srgbClr>
                      </a:solidFill>
                      <a:prstDash val="solid"/>
                      <a:round/>
                      <a:headEnd type="none" w="med" len="med"/>
                      <a:tailEnd type="none" w="med" len="med"/>
                    </a:lnB>
                    <a:lnTlToBr w="12700" cmpd="sng">
                      <a:noFill/>
                      <a:prstDash val="solid"/>
                    </a:lnTlToBr>
                    <a:lnBlToTr w="12700" cmpd="sng">
                      <a:noFill/>
                      <a:prstDash val="solid"/>
                    </a:lnBlToTr>
                    <a:noFill/>
                  </a:tcPr>
                </a:tc>
              </a:tr>
              <a:tr h="4851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t>7. Do you like the look of this Web site.</a:t>
                      </a:r>
                      <a:endParaRPr lang="en-US" sz="1400" b="1" kern="1200" dirty="0" smtClean="0">
                        <a:solidFill>
                          <a:srgbClr val="0075B0"/>
                        </a:solidFill>
                        <a:latin typeface="Arial Narrow" pitchFamily="34" charset="0"/>
                        <a:ea typeface="+mn-ea"/>
                        <a:cs typeface="+mn-cs"/>
                      </a:endParaRPr>
                    </a:p>
                  </a:txBody>
                  <a:tcPr anchor="ctr">
                    <a:lnL w="12700" cmpd="sng">
                      <a:noFill/>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600" dirty="0" smtClean="0"/>
                        <a:t>4.1</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600" dirty="0" smtClean="0"/>
                        <a:t>4.5</a:t>
                      </a:r>
                      <a:endParaRPr lang="en-US" sz="1600" b="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ap="flat" cmpd="sng" algn="ctr">
                      <a:solidFill>
                        <a:srgbClr val="2D2D8A">
                          <a:lumMod val="50000"/>
                        </a:srgbClr>
                      </a:solidFill>
                      <a:prstDash val="solid"/>
                      <a:round/>
                      <a:headEnd type="none" w="med" len="med"/>
                      <a:tailEnd type="none" w="med" len="med"/>
                    </a:lnR>
                    <a:lnT w="12700" cap="flat" cmpd="sng" algn="ctr">
                      <a:solidFill>
                        <a:srgbClr val="2D2D8A">
                          <a:lumMod val="50000"/>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600" b="1" i="1" dirty="0" smtClean="0"/>
                        <a:t>4.3</a:t>
                      </a:r>
                      <a:endParaRPr lang="en-US" sz="1600" b="1" i="1" dirty="0">
                        <a:solidFill>
                          <a:srgbClr val="0075B0"/>
                        </a:solidFill>
                      </a:endParaRPr>
                    </a:p>
                  </a:txBody>
                  <a:tcPr anchor="ctr">
                    <a:lnL w="12700" cap="flat" cmpd="sng" algn="ctr">
                      <a:solidFill>
                        <a:srgbClr val="2D2D8A">
                          <a:lumMod val="50000"/>
                        </a:srgbClr>
                      </a:solidFill>
                      <a:prstDash val="solid"/>
                      <a:round/>
                      <a:headEnd type="none" w="med" len="med"/>
                      <a:tailEnd type="none" w="med" len="med"/>
                    </a:lnL>
                    <a:lnR w="12700" cmpd="sng">
                      <a:noFill/>
                    </a:lnR>
                    <a:lnT w="12700" cap="flat" cmpd="sng" algn="ctr">
                      <a:solidFill>
                        <a:srgbClr val="2D2D8A">
                          <a:lumMod val="50000"/>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9" name="Round Diagonal Corner Rectangle 8"/>
          <p:cNvSpPr/>
          <p:nvPr/>
        </p:nvSpPr>
        <p:spPr bwMode="auto">
          <a:xfrm>
            <a:off x="372532" y="952500"/>
            <a:ext cx="7679268" cy="705612"/>
          </a:xfrm>
          <a:prstGeom prst="round2DiagRect">
            <a:avLst>
              <a:gd name="adj1" fmla="val 50000"/>
              <a:gd name="adj2" fmla="val 687"/>
            </a:avLst>
          </a:prstGeom>
          <a:solidFill>
            <a:srgbClr val="063764"/>
          </a:solidFill>
          <a:ln w="6350" cap="flat" cmpd="sng" algn="ctr">
            <a:solidFill>
              <a:srgbClr val="0075B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8" name="TextBox 7"/>
          <p:cNvSpPr txBox="1"/>
          <p:nvPr/>
        </p:nvSpPr>
        <p:spPr>
          <a:xfrm>
            <a:off x="685800" y="1037482"/>
            <a:ext cx="6781800" cy="562718"/>
          </a:xfrm>
          <a:prstGeom prst="rect">
            <a:avLst/>
          </a:prstGeom>
          <a:noFill/>
        </p:spPr>
        <p:txBody>
          <a:bodyPr wrap="square" rtlCol="0">
            <a:spAutoFit/>
          </a:bodyPr>
          <a:lstStyle/>
          <a:p>
            <a:r>
              <a:rPr lang="en-US" sz="1400" i="1" dirty="0" smtClean="0">
                <a:solidFill>
                  <a:schemeClr val="bg1"/>
                </a:solidFill>
                <a:latin typeface="+mj-lt"/>
              </a:rPr>
              <a:t>Satisfaction Survey:  </a:t>
            </a:r>
            <a:r>
              <a:rPr lang="en-US" sz="1400" dirty="0" smtClean="0">
                <a:solidFill>
                  <a:schemeClr val="bg1"/>
                </a:solidFill>
                <a:latin typeface="+mj-lt"/>
              </a:rPr>
              <a:t>On a Scale from 1-5 </a:t>
            </a:r>
            <a:r>
              <a:rPr lang="en-US" sz="1200" b="0" i="1" dirty="0" smtClean="0">
                <a:solidFill>
                  <a:schemeClr val="bg1"/>
                </a:solidFill>
                <a:latin typeface="+mj-lt"/>
              </a:rPr>
              <a:t>(5 being strongly agree or best and 1 being strongly disagree or worst</a:t>
            </a:r>
            <a:r>
              <a:rPr lang="en-US" sz="1400" b="0" i="1" dirty="0" smtClean="0">
                <a:solidFill>
                  <a:schemeClr val="bg1"/>
                </a:solidFill>
                <a:latin typeface="+mj-lt"/>
              </a:rPr>
              <a:t>) </a:t>
            </a:r>
            <a:r>
              <a:rPr lang="en-US" sz="1400" dirty="0" smtClean="0">
                <a:solidFill>
                  <a:schemeClr val="bg1"/>
                </a:solidFill>
                <a:latin typeface="+mj-lt"/>
              </a:rPr>
              <a:t>how would you rate your experience?</a:t>
            </a:r>
            <a:endParaRPr lang="en-US" sz="1400" dirty="0">
              <a:solidFill>
                <a:schemeClr val="bg1"/>
              </a:solidFill>
              <a:latin typeface="+mj-lt"/>
            </a:endParaRPr>
          </a:p>
        </p:txBody>
      </p:sp>
      <p:sp>
        <p:nvSpPr>
          <p:cNvPr id="7"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7</a:t>
            </a:fld>
            <a:endParaRPr lang="en-US" dirty="0">
              <a:solidFill>
                <a:schemeClr val="bg1"/>
              </a:solidFill>
            </a:endParaRPr>
          </a:p>
        </p:txBody>
      </p:sp>
    </p:spTree>
    <p:custDataLst>
      <p:tags r:id="rId1"/>
    </p:custData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68299" y="1574801"/>
          <a:ext cx="8013700" cy="4881927"/>
        </p:xfrm>
        <a:graphic>
          <a:graphicData uri="http://schemas.openxmlformats.org/drawingml/2006/table">
            <a:tbl>
              <a:tblPr firstRow="1" bandRow="1">
                <a:tableStyleId>{F5AB1C69-6EDB-4FF4-983F-18BD219EF322}</a:tableStyleId>
              </a:tblPr>
              <a:tblGrid>
                <a:gridCol w="457200"/>
                <a:gridCol w="1828801"/>
                <a:gridCol w="2146300"/>
                <a:gridCol w="1384300"/>
                <a:gridCol w="2197099"/>
              </a:tblGrid>
              <a:tr h="623923">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rPr>
                        <a:t>Dislikes</a:t>
                      </a:r>
                    </a:p>
                  </a:txBody>
                  <a:tcPr vert="vert270">
                    <a:lnL w="6350" cap="flat" cmpd="sng" algn="ctr">
                      <a:noFill/>
                      <a:prstDash val="sysDot"/>
                      <a:round/>
                      <a:headEnd type="none" w="med" len="med"/>
                      <a:tailEnd type="none" w="med" len="med"/>
                    </a:lnL>
                    <a:lnR w="12700" cap="flat" cmpd="sng" algn="ctr">
                      <a:solidFill>
                        <a:srgbClr val="0000FF"/>
                      </a:solidFill>
                      <a:prstDash val="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0075B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baseline="0" dirty="0" smtClean="0">
                          <a:solidFill>
                            <a:srgbClr val="0075B0"/>
                          </a:solidFill>
                          <a:latin typeface="+mj-lt"/>
                        </a:rPr>
                        <a:t>Flash banners are distracting</a:t>
                      </a: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6350" cap="flat" cmpd="sng" algn="ctr">
                      <a:noFill/>
                      <a:prstDash val="sys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baseline="0" dirty="0" smtClean="0">
                          <a:solidFill>
                            <a:srgbClr val="0075B0"/>
                          </a:solidFill>
                          <a:latin typeface="+mj-lt"/>
                        </a:rPr>
                        <a:t>Search doesn’t work</a:t>
                      </a: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6350" cap="flat" cmpd="sng" algn="ctr">
                      <a:noFill/>
                      <a:prstDash val="sys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baseline="0" dirty="0" smtClean="0">
                          <a:solidFill>
                            <a:srgbClr val="0075B0"/>
                          </a:solidFill>
                          <a:latin typeface="+mj-lt"/>
                        </a:rPr>
                        <a:t>Titles are generic</a:t>
                      </a: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6350" cap="flat" cmpd="sng" algn="ctr">
                      <a:noFill/>
                      <a:prstDash val="sys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smtClean="0">
                          <a:solidFill>
                            <a:srgbClr val="0075B0"/>
                          </a:solidFill>
                          <a:latin typeface="+mj-lt"/>
                        </a:rPr>
                        <a:t>Learning curve is quite high</a:t>
                      </a:r>
                      <a:endParaRPr lang="en-US" sz="1300" b="0" i="0" baseline="0" dirty="0" smtClean="0">
                        <a:solidFill>
                          <a:srgbClr val="0075B0"/>
                        </a:solidFill>
                        <a:latin typeface="+mj-lt"/>
                      </a:endParaRPr>
                    </a:p>
                  </a:txBody>
                  <a:tcPr anchor="ctr">
                    <a:lnL w="12700" cap="flat" cmpd="sng" algn="ctr">
                      <a:solidFill>
                        <a:srgbClr val="0000FF"/>
                      </a:solidFill>
                      <a:prstDash val="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r>
              <a:tr h="76398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baseline="0" dirty="0" smtClean="0">
                        <a:solidFill>
                          <a:srgbClr val="0075B0"/>
                        </a:solidFill>
                      </a:endParaRPr>
                    </a:p>
                  </a:txBody>
                  <a:tcPr>
                    <a:lnL w="6350" cap="flat" cmpd="sng" algn="ctr">
                      <a:solidFill>
                        <a:srgbClr val="0075B0"/>
                      </a:solidFill>
                      <a:prstDash val="sysDot"/>
                      <a:round/>
                      <a:headEnd type="none" w="med" len="med"/>
                      <a:tailEnd type="none" w="med" len="med"/>
                    </a:lnL>
                    <a:lnR w="6350" cap="flat" cmpd="sng" algn="ctr">
                      <a:solidFill>
                        <a:srgbClr val="0075B0"/>
                      </a:solidFill>
                      <a:prstDash val="sysDot"/>
                      <a:round/>
                      <a:headEnd type="none" w="med" len="med"/>
                      <a:tailEnd type="none" w="med" len="med"/>
                    </a:lnR>
                    <a:lnT w="6350" cap="flat" cmpd="sng" algn="ctr">
                      <a:solidFill>
                        <a:srgbClr val="0075B0"/>
                      </a:solidFill>
                      <a:prstDash val="sysDot"/>
                      <a:round/>
                      <a:headEnd type="none" w="med" len="med"/>
                      <a:tailEnd type="none" w="med" len="med"/>
                    </a:lnT>
                    <a:lnB w="6350" cap="flat" cmpd="sng" algn="ctr">
                      <a:solidFill>
                        <a:srgbClr val="0075B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baseline="0" dirty="0" smtClean="0">
                          <a:solidFill>
                            <a:srgbClr val="0075B0"/>
                          </a:solidFill>
                          <a:latin typeface="+mj-lt"/>
                        </a:rPr>
                        <a:t>Lack of consistency between divisions or within sections</a:t>
                      </a: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Dual logins for Intergraph &amp; Siebel</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Too many options on a page</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Everything is buried</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6350" cap="flat" cmpd="sng" algn="ctr">
                      <a:noFill/>
                      <a:prstDash val="sys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r>
              <a:tr h="880162">
                <a:tc vMerge="1">
                  <a:txBody>
                    <a:bodyPr/>
                    <a:lstStyle/>
                    <a:p>
                      <a:endParaRPr lang="en-US" sz="1200" b="0" i="0" dirty="0">
                        <a:solidFill>
                          <a:srgbClr val="063764"/>
                        </a:solidFill>
                        <a:latin typeface="Arial Narrow" pitchFamily="34" charset="0"/>
                      </a:endParaRPr>
                    </a:p>
                  </a:txBody>
                  <a:tcPr>
                    <a:lnL w="6350" cap="flat" cmpd="sng" algn="ctr">
                      <a:solidFill>
                        <a:srgbClr val="0075B0"/>
                      </a:solidFill>
                      <a:prstDash val="sysDot"/>
                      <a:round/>
                      <a:headEnd type="none" w="med" len="med"/>
                      <a:tailEnd type="none" w="med" len="med"/>
                    </a:lnL>
                    <a:lnR w="6350" cap="flat" cmpd="sng" algn="ctr">
                      <a:solidFill>
                        <a:srgbClr val="0075B0"/>
                      </a:solidFill>
                      <a:prstDash val="sysDot"/>
                      <a:round/>
                      <a:headEnd type="none" w="med" len="med"/>
                      <a:tailEnd type="none" w="med" len="med"/>
                    </a:lnR>
                    <a:lnT w="6350" cap="flat" cmpd="sng" algn="ctr">
                      <a:solidFill>
                        <a:srgbClr val="0075B0"/>
                      </a:solidFill>
                      <a:prstDash val="sysDot"/>
                      <a:round/>
                      <a:headEnd type="none" w="med" len="med"/>
                      <a:tailEnd type="none" w="med" len="med"/>
                    </a:lnT>
                    <a:lnB w="6350" cap="flat" cmpd="sng" algn="ctr">
                      <a:solidFill>
                        <a:srgbClr val="0075B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baseline="0" dirty="0" smtClean="0">
                          <a:solidFill>
                            <a:srgbClr val="0075B0"/>
                          </a:solidFill>
                          <a:latin typeface="+mj-lt"/>
                        </a:rPr>
                        <a:t>Tabs need to look like tabs</a:t>
                      </a: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Mouse</a:t>
                      </a:r>
                      <a:r>
                        <a:rPr lang="en-US" sz="1300" b="0" i="0" baseline="0" dirty="0" smtClean="0">
                          <a:solidFill>
                            <a:srgbClr val="0075B0"/>
                          </a:solidFill>
                          <a:latin typeface="+mj-lt"/>
                        </a:rPr>
                        <a:t> sticks when trying to select PP&amp;M or SG&amp;I from top </a:t>
                      </a:r>
                      <a:r>
                        <a:rPr lang="en-US" sz="1300" b="0" i="0" baseline="0" dirty="0" err="1" smtClean="0">
                          <a:solidFill>
                            <a:srgbClr val="0075B0"/>
                          </a:solidFill>
                          <a:latin typeface="+mj-lt"/>
                        </a:rPr>
                        <a:t>nav</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Daunting to see so much text.</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Information difficult to find</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6350" cap="flat" cmpd="sng" algn="ctr">
                      <a:noFill/>
                      <a:prstDash val="sys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r>
              <a:tr h="826077">
                <a:tc vMerge="1">
                  <a:txBody>
                    <a:bodyPr/>
                    <a:lstStyle/>
                    <a:p>
                      <a:endParaRPr lang="en-US" sz="1200" dirty="0"/>
                    </a:p>
                  </a:txBody>
                  <a:tcPr>
                    <a:lnL w="6350" cap="flat" cmpd="sng" algn="ctr">
                      <a:solidFill>
                        <a:srgbClr val="0075B0"/>
                      </a:solidFill>
                      <a:prstDash val="sysDot"/>
                      <a:round/>
                      <a:headEnd type="none" w="med" len="med"/>
                      <a:tailEnd type="none" w="med" len="med"/>
                    </a:lnL>
                    <a:lnR w="6350" cap="flat" cmpd="sng" algn="ctr">
                      <a:solidFill>
                        <a:srgbClr val="0075B0"/>
                      </a:solidFill>
                      <a:prstDash val="sysDot"/>
                      <a:round/>
                      <a:headEnd type="none" w="med" len="med"/>
                      <a:tailEnd type="none" w="med" len="med"/>
                    </a:lnR>
                    <a:lnT w="6350" cap="flat" cmpd="sng" algn="ctr">
                      <a:solidFill>
                        <a:srgbClr val="0075B0"/>
                      </a:solidFill>
                      <a:prstDash val="sysDot"/>
                      <a:round/>
                      <a:headEnd type="none" w="med" len="med"/>
                      <a:tailEnd type="none" w="med" len="med"/>
                    </a:lnT>
                    <a:lnB w="6350" cap="flat" cmpd="sng" algn="ctr">
                      <a:solidFill>
                        <a:srgbClr val="0075B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0" i="0" dirty="0" smtClean="0">
                          <a:solidFill>
                            <a:srgbClr val="0075B0"/>
                          </a:solidFill>
                          <a:latin typeface="+mj-lt"/>
                        </a:rPr>
                        <a:t>Layout is section specific; inconsistent</a:t>
                      </a:r>
                      <a:r>
                        <a:rPr lang="en-US" sz="1300" b="0" i="0" baseline="0" dirty="0" smtClean="0">
                          <a:solidFill>
                            <a:srgbClr val="0075B0"/>
                          </a:solidFill>
                          <a:latin typeface="+mj-lt"/>
                        </a:rPr>
                        <a:t> between divisions</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Default</a:t>
                      </a:r>
                      <a:r>
                        <a:rPr lang="en-US" sz="1300" b="0" i="0" baseline="0" dirty="0" smtClean="0">
                          <a:solidFill>
                            <a:srgbClr val="0075B0"/>
                          </a:solidFill>
                          <a:latin typeface="+mj-lt"/>
                        </a:rPr>
                        <a:t> for Support page is last page visited</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Products only have mini-description</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Difficult to reach specific support page</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6350" cap="flat" cmpd="sng" algn="ctr">
                      <a:noFill/>
                      <a:prstDash val="sys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r>
              <a:tr h="867558">
                <a:tc vMerge="1">
                  <a:txBody>
                    <a:bodyPr/>
                    <a:lstStyle/>
                    <a:p>
                      <a:endParaRPr lang="en-US" sz="1200" dirty="0"/>
                    </a:p>
                  </a:txBody>
                  <a:tcPr>
                    <a:lnL w="6350" cap="flat" cmpd="sng" algn="ctr">
                      <a:solidFill>
                        <a:srgbClr val="0075B0"/>
                      </a:solidFill>
                      <a:prstDash val="sysDot"/>
                      <a:round/>
                      <a:headEnd type="none" w="med" len="med"/>
                      <a:tailEnd type="none" w="med" len="med"/>
                    </a:lnL>
                    <a:lnR w="6350" cap="flat" cmpd="sng" algn="ctr">
                      <a:solidFill>
                        <a:srgbClr val="0075B0"/>
                      </a:solidFill>
                      <a:prstDash val="sysDot"/>
                      <a:round/>
                      <a:headEnd type="none" w="med" len="med"/>
                      <a:tailEnd type="none" w="med" len="med"/>
                    </a:lnR>
                    <a:lnT w="6350" cap="flat" cmpd="sng" algn="ctr">
                      <a:solidFill>
                        <a:srgbClr val="0075B0"/>
                      </a:solidFill>
                      <a:prstDash val="sysDot"/>
                      <a:round/>
                      <a:headEnd type="none" w="med" len="med"/>
                      <a:tailEnd type="none" w="med" len="med"/>
                    </a:lnT>
                    <a:lnB w="6350" cap="flat" cmpd="sng" algn="ctr">
                      <a:solidFill>
                        <a:srgbClr val="0075B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0" i="0" baseline="0" dirty="0" smtClean="0">
                          <a:solidFill>
                            <a:srgbClr val="0075B0"/>
                          </a:solidFill>
                          <a:latin typeface="+mj-lt"/>
                        </a:rPr>
                        <a:t>Moving graphics are annoying</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Training is</a:t>
                      </a:r>
                      <a:r>
                        <a:rPr lang="en-US" sz="1300" b="0" i="0" baseline="0" dirty="0" smtClean="0">
                          <a:solidFill>
                            <a:srgbClr val="0075B0"/>
                          </a:solidFill>
                          <a:latin typeface="+mj-lt"/>
                        </a:rPr>
                        <a:t> listed differently on SG&amp;I and PP&amp;M</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Need User</a:t>
                      </a:r>
                      <a:r>
                        <a:rPr lang="en-US" sz="1300" b="0" i="0" baseline="0" dirty="0" smtClean="0">
                          <a:solidFill>
                            <a:srgbClr val="0075B0"/>
                          </a:solidFill>
                          <a:latin typeface="+mj-lt"/>
                        </a:rPr>
                        <a:t> Community link</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300" b="0" i="0" dirty="0" smtClean="0">
                          <a:solidFill>
                            <a:srgbClr val="0075B0"/>
                          </a:solidFill>
                          <a:latin typeface="+mj-lt"/>
                        </a:rPr>
                        <a:t>Too many links on the same thing</a:t>
                      </a:r>
                      <a:endParaRPr lang="en-US" sz="13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r>
              <a:tr h="4601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bg1"/>
                        </a:solidFill>
                      </a:endParaRPr>
                    </a:p>
                  </a:txBody>
                  <a:tcPr vert="vert270">
                    <a:lnL w="6350" cap="flat" cmpd="sng" algn="ctr">
                      <a:noFill/>
                      <a:prstDash val="sysDot"/>
                      <a:round/>
                      <a:headEnd type="none" w="med" len="med"/>
                      <a:tailEnd type="none" w="med" len="med"/>
                    </a:lnL>
                    <a:lnR w="12700" cap="flat" cmpd="sng" algn="ctr">
                      <a:solidFill>
                        <a:srgbClr val="0000FF"/>
                      </a:solidFill>
                      <a:prstDash val="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0075B0"/>
                    </a:solidFill>
                  </a:tcPr>
                </a:tc>
                <a:tc>
                  <a:txBody>
                    <a:bodyPr/>
                    <a:lstStyle/>
                    <a:p>
                      <a:pPr algn="l"/>
                      <a:endParaRPr lang="en-US" sz="120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en-US" sz="12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en-US" sz="12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en-US" sz="12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0000FF"/>
                      </a:solidFill>
                      <a:prstDash val="dot"/>
                      <a:round/>
                      <a:headEnd type="none" w="med" len="med"/>
                      <a:tailEnd type="none" w="med" len="med"/>
                    </a:lnT>
                    <a:lnB w="12700" cap="flat" cmpd="sng" algn="ctr">
                      <a:solidFill>
                        <a:srgbClr val="0000FF"/>
                      </a:solidFill>
                      <a:prstDash val="dot"/>
                      <a:round/>
                      <a:headEnd type="none" w="med" len="med"/>
                      <a:tailEnd type="none" w="med" len="med"/>
                    </a:lnB>
                    <a:lnTlToBr w="12700" cmpd="sng">
                      <a:noFill/>
                      <a:prstDash val="solid"/>
                    </a:lnTlToBr>
                    <a:lnBlToTr w="12700" cmpd="sng">
                      <a:noFill/>
                      <a:prstDash val="solid"/>
                    </a:lnBlToTr>
                    <a:noFill/>
                  </a:tcPr>
                </a:tc>
              </a:tr>
              <a:tr h="4601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bg1"/>
                        </a:solidFill>
                      </a:endParaRPr>
                    </a:p>
                  </a:txBody>
                  <a:tcPr vert="vert270">
                    <a:lnL w="6350" cap="flat" cmpd="sng" algn="ctr">
                      <a:noFill/>
                      <a:prstDash val="sysDot"/>
                      <a:round/>
                      <a:headEnd type="none" w="med" len="med"/>
                      <a:tailEnd type="none" w="med" len="med"/>
                    </a:lnL>
                    <a:lnR w="12700" cap="flat" cmpd="sng" algn="ctr">
                      <a:solidFill>
                        <a:srgbClr val="0000FF"/>
                      </a:solidFill>
                      <a:prstDash val="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rgbClr val="0075B0"/>
                    </a:solidFill>
                  </a:tcPr>
                </a:tc>
                <a:tc>
                  <a:txBody>
                    <a:bodyPr/>
                    <a:lstStyle/>
                    <a:p>
                      <a:pPr algn="l"/>
                      <a:endParaRPr lang="en-US" sz="120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2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2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solidFill>
                        <a:srgbClr val="0000FF"/>
                      </a:solidFill>
                      <a:prstDash val="dot"/>
                      <a:round/>
                      <a:headEnd type="none" w="med" len="med"/>
                      <a:tailEnd type="none" w="med" len="med"/>
                    </a:lnR>
                    <a:lnT w="12700" cap="flat" cmpd="sng" algn="ctr">
                      <a:solidFill>
                        <a:srgbClr val="0000FF"/>
                      </a:solidFill>
                      <a:prstDash val="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200" b="0" i="0" dirty="0">
                        <a:solidFill>
                          <a:srgbClr val="0075B0"/>
                        </a:solidFill>
                        <a:latin typeface="+mj-lt"/>
                      </a:endParaRPr>
                    </a:p>
                  </a:txBody>
                  <a:tcPr anchor="ctr">
                    <a:lnL w="12700" cap="flat" cmpd="sng" algn="ctr">
                      <a:solidFill>
                        <a:srgbClr val="0000FF"/>
                      </a:solid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0000FF"/>
                      </a:solidFill>
                      <a:prstDash val="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ound Diagonal Corner Rectangle 12"/>
          <p:cNvSpPr/>
          <p:nvPr/>
        </p:nvSpPr>
        <p:spPr bwMode="auto">
          <a:xfrm>
            <a:off x="365760" y="5537200"/>
            <a:ext cx="8039100" cy="952500"/>
          </a:xfrm>
          <a:prstGeom prst="round2DiagRect">
            <a:avLst>
              <a:gd name="adj1" fmla="val 50000"/>
              <a:gd name="adj2" fmla="val 0"/>
            </a:avLst>
          </a:prstGeom>
          <a:solidFill>
            <a:srgbClr val="97061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12" name="Title 11"/>
          <p:cNvSpPr>
            <a:spLocks noGrp="1"/>
          </p:cNvSpPr>
          <p:nvPr>
            <p:ph type="title"/>
          </p:nvPr>
        </p:nvSpPr>
        <p:spPr>
          <a:xfrm>
            <a:off x="304800" y="381000"/>
            <a:ext cx="7086600" cy="641350"/>
          </a:xfrm>
          <a:solidFill>
            <a:schemeClr val="bg1"/>
          </a:solidFill>
        </p:spPr>
        <p:txBody>
          <a:bodyPr/>
          <a:lstStyle/>
          <a:p>
            <a:r>
              <a:rPr lang="en-US" dirty="0" smtClean="0"/>
              <a:t>Key Findings - Qualitative</a:t>
            </a:r>
            <a:br>
              <a:rPr lang="en-US" dirty="0" smtClean="0"/>
            </a:br>
            <a:endParaRPr lang="en-US" dirty="0"/>
          </a:p>
        </p:txBody>
      </p:sp>
      <p:graphicFrame>
        <p:nvGraphicFramePr>
          <p:cNvPr id="17" name="Table 16"/>
          <p:cNvGraphicFramePr>
            <a:graphicFrameLocks noGrp="1"/>
          </p:cNvGraphicFramePr>
          <p:nvPr/>
        </p:nvGraphicFramePr>
        <p:xfrm>
          <a:off x="374650" y="5575300"/>
          <a:ext cx="7956550" cy="952500"/>
        </p:xfrm>
        <a:graphic>
          <a:graphicData uri="http://schemas.openxmlformats.org/drawingml/2006/table">
            <a:tbl>
              <a:tblPr firstRow="1" bandRow="1">
                <a:tableStyleId>{F5AB1C69-6EDB-4FF4-983F-18BD219EF322}</a:tableStyleId>
              </a:tblPr>
              <a:tblGrid>
                <a:gridCol w="467290"/>
                <a:gridCol w="7489260"/>
              </a:tblGrid>
              <a:tr h="9525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rPr>
                        <a:t>Likes</a:t>
                      </a:r>
                    </a:p>
                  </a:txBody>
                  <a:tcPr vert="vert270">
                    <a:lnL w="6350" cap="flat" cmpd="sng" algn="ctr">
                      <a:noFill/>
                      <a:prstDash val="sysDot"/>
                      <a:round/>
                      <a:headEnd type="none" w="med" len="med"/>
                      <a:tailEnd type="none" w="med" len="med"/>
                    </a:lnL>
                    <a:lnR w="12700" cap="flat" cmpd="sng" algn="ctr">
                      <a:solidFill>
                        <a:srgbClr val="FFFFFF"/>
                      </a:solidFill>
                      <a:prstDash val="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i="0" dirty="0" smtClean="0">
                          <a:solidFill>
                            <a:schemeClr val="bg1"/>
                          </a:solidFill>
                        </a:rPr>
                        <a:t>Clean, Uncluttered, Tidy, Professional,</a:t>
                      </a:r>
                      <a:r>
                        <a:rPr lang="en-US" sz="1400" b="1" i="0" baseline="0" dirty="0" smtClean="0">
                          <a:solidFill>
                            <a:schemeClr val="bg1"/>
                          </a:solidFill>
                        </a:rPr>
                        <a:t> Useful information, RSS feeds, Case Studies,       Looks Nice, Informational, Task-Driven, Not Junky, Not  Busy, Photos</a:t>
                      </a:r>
                      <a:endParaRPr lang="en-US" sz="1400" b="1" i="0" dirty="0" smtClean="0">
                        <a:solidFill>
                          <a:schemeClr val="bg1"/>
                        </a:solidFill>
                      </a:endParaRPr>
                    </a:p>
                  </a:txBody>
                  <a:tcPr>
                    <a:lnL w="12700" cap="flat" cmpd="sng" algn="ctr">
                      <a:solidFill>
                        <a:srgbClr val="FFFFFF"/>
                      </a:solidFill>
                      <a:prstDash val="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TextBox 7"/>
          <p:cNvSpPr txBox="1"/>
          <p:nvPr/>
        </p:nvSpPr>
        <p:spPr>
          <a:xfrm>
            <a:off x="1041400" y="1219200"/>
            <a:ext cx="1752600" cy="325730"/>
          </a:xfrm>
          <a:prstGeom prst="rect">
            <a:avLst/>
          </a:prstGeom>
          <a:noFill/>
        </p:spPr>
        <p:txBody>
          <a:bodyPr wrap="square" rtlCol="0">
            <a:spAutoFit/>
          </a:bodyPr>
          <a:lstStyle/>
          <a:p>
            <a:pPr algn="l"/>
            <a:r>
              <a:rPr lang="en-US" sz="1400" dirty="0" smtClean="0">
                <a:solidFill>
                  <a:srgbClr val="063764"/>
                </a:solidFill>
                <a:latin typeface="Arial"/>
                <a:cs typeface="Arial"/>
              </a:rPr>
              <a:t>Desig</a:t>
            </a:r>
            <a:r>
              <a:rPr lang="en-US" sz="1400" spc="330" dirty="0" smtClean="0">
                <a:solidFill>
                  <a:srgbClr val="063764"/>
                </a:solidFill>
                <a:latin typeface="Arial"/>
                <a:cs typeface="Arial"/>
              </a:rPr>
              <a:t>n</a:t>
            </a:r>
            <a:r>
              <a:rPr lang="en-US" sz="1400" spc="230" dirty="0" smtClean="0">
                <a:solidFill>
                  <a:srgbClr val="063764"/>
                </a:solidFill>
                <a:latin typeface="Arial"/>
                <a:cs typeface="Arial"/>
              </a:rPr>
              <a:t>/</a:t>
            </a:r>
            <a:r>
              <a:rPr lang="en-US" sz="1400" dirty="0" smtClean="0">
                <a:solidFill>
                  <a:srgbClr val="063764"/>
                </a:solidFill>
                <a:latin typeface="Arial"/>
                <a:cs typeface="Arial"/>
              </a:rPr>
              <a:t>Usability</a:t>
            </a:r>
            <a:endParaRPr lang="en-US" sz="1400" dirty="0">
              <a:solidFill>
                <a:srgbClr val="063764"/>
              </a:solidFill>
              <a:latin typeface="Arial"/>
              <a:cs typeface="Arial"/>
            </a:endParaRPr>
          </a:p>
        </p:txBody>
      </p:sp>
      <p:sp>
        <p:nvSpPr>
          <p:cNvPr id="9" name="TextBox 8"/>
          <p:cNvSpPr txBox="1"/>
          <p:nvPr/>
        </p:nvSpPr>
        <p:spPr>
          <a:xfrm>
            <a:off x="6070600" y="1219200"/>
            <a:ext cx="2222500" cy="292388"/>
          </a:xfrm>
          <a:prstGeom prst="rect">
            <a:avLst/>
          </a:prstGeom>
          <a:noFill/>
        </p:spPr>
        <p:txBody>
          <a:bodyPr wrap="square" rtlCol="0">
            <a:spAutoFit/>
          </a:bodyPr>
          <a:lstStyle/>
          <a:p>
            <a:r>
              <a:rPr lang="en-US" sz="1200" dirty="0" smtClean="0">
                <a:solidFill>
                  <a:srgbClr val="063764"/>
                </a:solidFill>
                <a:latin typeface="Arial"/>
                <a:cs typeface="Arial"/>
              </a:rPr>
              <a:t> Information Architecture</a:t>
            </a:r>
            <a:endParaRPr lang="en-US" sz="1200" dirty="0">
              <a:solidFill>
                <a:srgbClr val="063764"/>
              </a:solidFill>
            </a:endParaRPr>
          </a:p>
        </p:txBody>
      </p:sp>
      <p:sp>
        <p:nvSpPr>
          <p:cNvPr id="10" name="Rectangle 9"/>
          <p:cNvSpPr/>
          <p:nvPr/>
        </p:nvSpPr>
        <p:spPr>
          <a:xfrm>
            <a:off x="5084697" y="1219200"/>
            <a:ext cx="633507" cy="325730"/>
          </a:xfrm>
          <a:prstGeom prst="rect">
            <a:avLst/>
          </a:prstGeom>
        </p:spPr>
        <p:txBody>
          <a:bodyPr wrap="none">
            <a:spAutoFit/>
          </a:bodyPr>
          <a:lstStyle/>
          <a:p>
            <a:r>
              <a:rPr lang="en-US" sz="1400" dirty="0" smtClean="0">
                <a:solidFill>
                  <a:srgbClr val="063764"/>
                </a:solidFill>
                <a:latin typeface="Arial"/>
                <a:cs typeface="Arial"/>
              </a:rPr>
              <a:t>Copy</a:t>
            </a:r>
            <a:endParaRPr lang="en-US" sz="1400" dirty="0">
              <a:solidFill>
                <a:srgbClr val="063764"/>
              </a:solidFill>
            </a:endParaRPr>
          </a:p>
        </p:txBody>
      </p:sp>
      <p:sp>
        <p:nvSpPr>
          <p:cNvPr id="11" name="Rectangle 10"/>
          <p:cNvSpPr/>
          <p:nvPr/>
        </p:nvSpPr>
        <p:spPr>
          <a:xfrm>
            <a:off x="3218894" y="1219200"/>
            <a:ext cx="1301771" cy="325730"/>
          </a:xfrm>
          <a:prstGeom prst="rect">
            <a:avLst/>
          </a:prstGeom>
        </p:spPr>
        <p:txBody>
          <a:bodyPr wrap="none">
            <a:spAutoFit/>
          </a:bodyPr>
          <a:lstStyle/>
          <a:p>
            <a:r>
              <a:rPr lang="en-US" sz="1400" dirty="0" smtClean="0">
                <a:solidFill>
                  <a:srgbClr val="063764"/>
                </a:solidFill>
                <a:latin typeface="Arial"/>
                <a:cs typeface="Arial"/>
              </a:rPr>
              <a:t>Functionality</a:t>
            </a:r>
            <a:endParaRPr lang="en-US" sz="1400" dirty="0">
              <a:solidFill>
                <a:srgbClr val="063764"/>
              </a:solidFill>
            </a:endParaRPr>
          </a:p>
        </p:txBody>
      </p:sp>
      <p:cxnSp>
        <p:nvCxnSpPr>
          <p:cNvPr id="20" name="Straight Connector 19"/>
          <p:cNvCxnSpPr/>
          <p:nvPr/>
        </p:nvCxnSpPr>
        <p:spPr bwMode="auto">
          <a:xfrm>
            <a:off x="355600" y="1574800"/>
            <a:ext cx="8039100" cy="63500"/>
          </a:xfrm>
          <a:prstGeom prst="line">
            <a:avLst/>
          </a:prstGeom>
          <a:noFill/>
          <a:ln w="22225" cap="flat" cmpd="sng" algn="ctr">
            <a:solidFill>
              <a:srgbClr val="0075B0"/>
            </a:solidFill>
            <a:prstDash val="solid"/>
            <a:round/>
            <a:headEnd type="none" w="med" len="med"/>
            <a:tailEnd type="none" w="med" len="med"/>
          </a:ln>
          <a:effectLst/>
        </p:spPr>
      </p:cxnSp>
      <p:sp>
        <p:nvSpPr>
          <p:cNvPr id="5" name="Round Diagonal Corner Rectangle 4"/>
          <p:cNvSpPr>
            <a:spLocks/>
          </p:cNvSpPr>
          <p:nvPr/>
        </p:nvSpPr>
        <p:spPr bwMode="auto">
          <a:xfrm>
            <a:off x="361950" y="1079500"/>
            <a:ext cx="8058150" cy="5422900"/>
          </a:xfrm>
          <a:prstGeom prst="round2DiagRect">
            <a:avLst>
              <a:gd name="adj1" fmla="val 10560"/>
              <a:gd name="adj2" fmla="val 0"/>
            </a:avLst>
          </a:prstGeom>
          <a:noFill/>
          <a:ln w="25400" cap="flat" cmpd="sng" algn="ctr">
            <a:solidFill>
              <a:srgbClr val="4593B5"/>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dirty="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22" name="Round Diagonal Corner Rectangle 21"/>
          <p:cNvSpPr/>
          <p:nvPr/>
        </p:nvSpPr>
        <p:spPr bwMode="auto">
          <a:xfrm>
            <a:off x="381000" y="5549900"/>
            <a:ext cx="8458200" cy="1143000"/>
          </a:xfrm>
          <a:prstGeom prst="round2DiagRect">
            <a:avLst>
              <a:gd name="adj1" fmla="val 50000"/>
              <a:gd name="adj2" fmla="val 0"/>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10000"/>
              </a:spcBef>
              <a:spcAft>
                <a:spcPct val="0"/>
              </a:spcAft>
              <a:buClrTx/>
              <a:buSzTx/>
              <a:buFontTx/>
              <a:buNone/>
              <a:tabLst/>
            </a:pPr>
            <a:endPara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endParaRPr>
          </a:p>
        </p:txBody>
      </p:sp>
      <p:sp>
        <p:nvSpPr>
          <p:cNvPr id="14"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8</a:t>
            </a:fld>
            <a:endParaRPr lang="en-US" dirty="0">
              <a:solidFill>
                <a:schemeClr val="bg1"/>
              </a:solidFill>
            </a:endParaRPr>
          </a:p>
        </p:txBody>
      </p:sp>
    </p:spTree>
    <p:custDataLst>
      <p:tags r:id="rId1"/>
    </p:custData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7391400" cy="771525"/>
          </a:xfrm>
        </p:spPr>
        <p:txBody>
          <a:bodyPr/>
          <a:lstStyle/>
          <a:p>
            <a:r>
              <a:rPr lang="en-US" dirty="0" smtClean="0"/>
              <a:t>Key Findings – Qualitative </a:t>
            </a:r>
            <a:r>
              <a:rPr lang="en-US" sz="1600" i="1" dirty="0" smtClean="0"/>
              <a:t>(continued)</a:t>
            </a:r>
            <a:br>
              <a:rPr lang="en-US" sz="1600" i="1" dirty="0" smtClean="0"/>
            </a:br>
            <a:r>
              <a:rPr lang="en-US" sz="1600" b="1" dirty="0" smtClean="0"/>
              <a:t>General Observations</a:t>
            </a:r>
            <a:endParaRPr lang="en-US" sz="1600" b="1" dirty="0"/>
          </a:p>
        </p:txBody>
      </p:sp>
      <p:sp>
        <p:nvSpPr>
          <p:cNvPr id="3" name="Content Placeholder 2"/>
          <p:cNvSpPr>
            <a:spLocks noGrp="1"/>
          </p:cNvSpPr>
          <p:nvPr>
            <p:ph idx="1"/>
          </p:nvPr>
        </p:nvSpPr>
        <p:spPr>
          <a:xfrm>
            <a:off x="342901" y="1104900"/>
            <a:ext cx="8496300" cy="5321300"/>
          </a:xfrm>
        </p:spPr>
        <p:txBody>
          <a:bodyPr/>
          <a:lstStyle/>
          <a:p>
            <a:pPr marL="173736" indent="-173736">
              <a:lnSpc>
                <a:spcPts val="1760"/>
              </a:lnSpc>
              <a:spcBef>
                <a:spcPts val="600"/>
              </a:spcBef>
              <a:buClr>
                <a:srgbClr val="4593B5"/>
              </a:buClr>
            </a:pPr>
            <a:r>
              <a:rPr lang="en-US" sz="1200" b="1" dirty="0" smtClean="0">
                <a:solidFill>
                  <a:srgbClr val="063764"/>
                </a:solidFill>
              </a:rPr>
              <a:t>SUPPORT: </a:t>
            </a:r>
            <a:r>
              <a:rPr lang="en-US" sz="1300" dirty="0" smtClean="0">
                <a:solidFill>
                  <a:srgbClr val="063764"/>
                </a:solidFill>
              </a:rPr>
              <a:t>Users find it difficult to locate Product Support without knowledge of division.  Many failed to locate correct Division Support page due to default settings, which automatically directs the user to the last used support page.  Most users did not see the link CHANGE SUPPORT DIVISION, leaving them frustrated that they could not switch over regardless of path taken.</a:t>
            </a:r>
          </a:p>
          <a:p>
            <a:pPr marL="173736" indent="-173736">
              <a:lnSpc>
                <a:spcPts val="1760"/>
              </a:lnSpc>
              <a:spcBef>
                <a:spcPts val="600"/>
              </a:spcBef>
              <a:buClr>
                <a:srgbClr val="4593B5"/>
              </a:buClr>
            </a:pPr>
            <a:r>
              <a:rPr lang="en-US" sz="1200" b="1" dirty="0" smtClean="0">
                <a:solidFill>
                  <a:srgbClr val="063764"/>
                </a:solidFill>
              </a:rPr>
              <a:t>PRODUCT: </a:t>
            </a:r>
            <a:r>
              <a:rPr lang="en-US" sz="1300" dirty="0" smtClean="0">
                <a:solidFill>
                  <a:srgbClr val="063764"/>
                </a:solidFill>
              </a:rPr>
              <a:t>Users had a difficult time locating Intergraph products because they did not know which division they were in or could not find a products link on the division homepage (hidden at the bottom of the page under </a:t>
            </a:r>
            <a:r>
              <a:rPr lang="en-US" sz="1300" i="1" dirty="0" smtClean="0">
                <a:solidFill>
                  <a:srgbClr val="063764"/>
                </a:solidFill>
              </a:rPr>
              <a:t>More Information</a:t>
            </a:r>
            <a:r>
              <a:rPr lang="en-US" sz="1300" dirty="0" smtClean="0">
                <a:solidFill>
                  <a:srgbClr val="063764"/>
                </a:solidFill>
              </a:rPr>
              <a:t>). A common mistake was searching for a specified product in the wrong division. Many complained that they needed to log in before accessing complete product information. </a:t>
            </a:r>
          </a:p>
          <a:p>
            <a:pPr marL="173736" indent="-173736">
              <a:lnSpc>
                <a:spcPts val="1760"/>
              </a:lnSpc>
              <a:spcBef>
                <a:spcPts val="600"/>
              </a:spcBef>
              <a:buClr>
                <a:srgbClr val="4593B5"/>
              </a:buClr>
            </a:pPr>
            <a:r>
              <a:rPr lang="en-US" sz="1200" b="1" dirty="0" smtClean="0">
                <a:solidFill>
                  <a:srgbClr val="063764"/>
                </a:solidFill>
              </a:rPr>
              <a:t>TITLES</a:t>
            </a:r>
            <a:r>
              <a:rPr lang="en-US" sz="1100" b="1" dirty="0" smtClean="0">
                <a:solidFill>
                  <a:srgbClr val="063764"/>
                </a:solidFill>
              </a:rPr>
              <a:t>: </a:t>
            </a:r>
            <a:r>
              <a:rPr lang="en-US" sz="1300" dirty="0" smtClean="0">
                <a:solidFill>
                  <a:srgbClr val="063764"/>
                </a:solidFill>
              </a:rPr>
              <a:t>While voicing their navigation steps, people often read Geospatially Powered Solutions instead of SG&amp;I because it is the more prominent title on the homepage. </a:t>
            </a:r>
          </a:p>
          <a:p>
            <a:pPr marL="173736" indent="-173736">
              <a:lnSpc>
                <a:spcPts val="1760"/>
              </a:lnSpc>
              <a:spcBef>
                <a:spcPts val="600"/>
              </a:spcBef>
              <a:buClr>
                <a:srgbClr val="4593B5"/>
              </a:buClr>
            </a:pPr>
            <a:r>
              <a:rPr lang="en-US" sz="1200" b="1" dirty="0" smtClean="0">
                <a:solidFill>
                  <a:srgbClr val="063764"/>
                </a:solidFill>
              </a:rPr>
              <a:t>INCONSISTENCIES:  </a:t>
            </a:r>
            <a:r>
              <a:rPr lang="en-US" sz="1300" b="1" i="1" dirty="0" smtClean="0">
                <a:solidFill>
                  <a:srgbClr val="063764"/>
                </a:solidFill>
              </a:rPr>
              <a:t>Links: </a:t>
            </a:r>
            <a:r>
              <a:rPr lang="en-US" sz="1300" dirty="0" smtClean="0">
                <a:solidFill>
                  <a:srgbClr val="063764"/>
                </a:solidFill>
              </a:rPr>
              <a:t>Sometimes titles are links while often they are not, forcing the user to click on the image beside the title or the tiny arrow at the bottom of the teaser.  </a:t>
            </a:r>
            <a:br>
              <a:rPr lang="en-US" sz="1300" dirty="0" smtClean="0">
                <a:solidFill>
                  <a:srgbClr val="063764"/>
                </a:solidFill>
              </a:rPr>
            </a:br>
            <a:r>
              <a:rPr lang="en-US" sz="1300" b="1" i="1" dirty="0" smtClean="0">
                <a:solidFill>
                  <a:srgbClr val="063764"/>
                </a:solidFill>
              </a:rPr>
              <a:t>Launch of new browser window: </a:t>
            </a:r>
            <a:r>
              <a:rPr lang="en-US" sz="1300" dirty="0" smtClean="0">
                <a:solidFill>
                  <a:srgbClr val="063764"/>
                </a:solidFill>
              </a:rPr>
              <a:t>Several links on the web site point to </a:t>
            </a:r>
            <a:r>
              <a:rPr lang="en-US" sz="1300" dirty="0" err="1" smtClean="0">
                <a:solidFill>
                  <a:srgbClr val="063764"/>
                </a:solidFill>
              </a:rPr>
              <a:t>pdf/avi</a:t>
            </a:r>
            <a:r>
              <a:rPr lang="en-US" sz="1300" dirty="0" smtClean="0">
                <a:solidFill>
                  <a:srgbClr val="063764"/>
                </a:solidFill>
              </a:rPr>
              <a:t> files or external pages that open up in the same browser window.  Once the user clicks, they are taken off the Intergraph site and can only return by hitting the back button  </a:t>
            </a:r>
          </a:p>
          <a:p>
            <a:pPr marL="173736" indent="-173736">
              <a:lnSpc>
                <a:spcPts val="1760"/>
              </a:lnSpc>
              <a:spcBef>
                <a:spcPts val="600"/>
              </a:spcBef>
              <a:buClr>
                <a:srgbClr val="4593B5"/>
              </a:buClr>
            </a:pPr>
            <a:r>
              <a:rPr lang="en-US" sz="1200" b="1" dirty="0" smtClean="0">
                <a:solidFill>
                  <a:srgbClr val="063764"/>
                </a:solidFill>
              </a:rPr>
              <a:t>TRAINING</a:t>
            </a:r>
            <a:r>
              <a:rPr lang="en-US" sz="1100" b="1" dirty="0" smtClean="0">
                <a:solidFill>
                  <a:srgbClr val="063764"/>
                </a:solidFill>
              </a:rPr>
              <a:t>: </a:t>
            </a:r>
            <a:r>
              <a:rPr lang="en-US" sz="1300" dirty="0" smtClean="0">
                <a:solidFill>
                  <a:srgbClr val="063764"/>
                </a:solidFill>
              </a:rPr>
              <a:t>PP&amp;M lists courses regardless of current offerings. SG&amp;I lists courses only on availability. Users complained of the differences between divisions.</a:t>
            </a:r>
          </a:p>
          <a:p>
            <a:pPr marL="173736" indent="-173736">
              <a:lnSpc>
                <a:spcPts val="1760"/>
              </a:lnSpc>
              <a:spcBef>
                <a:spcPts val="600"/>
              </a:spcBef>
              <a:buClr>
                <a:srgbClr val="4593B5"/>
              </a:buClr>
            </a:pPr>
            <a:r>
              <a:rPr lang="en-US" sz="1200" b="1" dirty="0" smtClean="0">
                <a:solidFill>
                  <a:srgbClr val="063764"/>
                </a:solidFill>
              </a:rPr>
              <a:t>RSS FEEDS: </a:t>
            </a:r>
            <a:r>
              <a:rPr lang="en-US" sz="1300" dirty="0" smtClean="0">
                <a:solidFill>
                  <a:srgbClr val="063764"/>
                </a:solidFill>
              </a:rPr>
              <a:t>Currently RSS Feeds are sorted alphabetically, giving the impression that nothing has been posted in years.</a:t>
            </a:r>
          </a:p>
          <a:p>
            <a:pPr marL="173736" indent="-173736">
              <a:lnSpc>
                <a:spcPts val="1760"/>
              </a:lnSpc>
              <a:spcBef>
                <a:spcPts val="600"/>
              </a:spcBef>
              <a:buClr>
                <a:srgbClr val="4593B5"/>
              </a:buClr>
            </a:pPr>
            <a:r>
              <a:rPr lang="en-US" sz="1200" b="1" dirty="0" smtClean="0">
                <a:solidFill>
                  <a:srgbClr val="063764"/>
                </a:solidFill>
              </a:rPr>
              <a:t>REGIONAL LOCKDOWN: </a:t>
            </a:r>
            <a:r>
              <a:rPr lang="en-US" sz="1300" dirty="0" smtClean="0">
                <a:solidFill>
                  <a:srgbClr val="063764"/>
                </a:solidFill>
              </a:rPr>
              <a:t>When you go to a region, there’s no immediate way back to </a:t>
            </a:r>
            <a:r>
              <a:rPr lang="en-US" sz="1300" u="sng" dirty="0" smtClean="0">
                <a:solidFill>
                  <a:srgbClr val="0075B0"/>
                </a:solidFill>
                <a:hlinkClick r:id="rId2"/>
              </a:rPr>
              <a:t>www.intergraph.com</a:t>
            </a:r>
            <a:r>
              <a:rPr lang="en-US" sz="1300" dirty="0" smtClean="0">
                <a:solidFill>
                  <a:srgbClr val="063764"/>
                </a:solidFill>
              </a:rPr>
              <a:t> – all the home buttons lock you to the region page, without access to </a:t>
            </a:r>
            <a:r>
              <a:rPr lang="en-US" sz="1300" dirty="0" err="1" smtClean="0">
                <a:solidFill>
                  <a:srgbClr val="063764"/>
                </a:solidFill>
              </a:rPr>
              <a:t>intergraph.com</a:t>
            </a:r>
            <a:r>
              <a:rPr lang="en-US" sz="1300" dirty="0" smtClean="0">
                <a:solidFill>
                  <a:srgbClr val="063764"/>
                </a:solidFill>
              </a:rPr>
              <a:t> from regional site.</a:t>
            </a:r>
          </a:p>
          <a:p>
            <a:endParaRPr lang="en-US" sz="1400" dirty="0" smtClean="0">
              <a:solidFill>
                <a:srgbClr val="063764"/>
              </a:solidFill>
            </a:endParaRPr>
          </a:p>
          <a:p>
            <a:endParaRPr lang="en-US" sz="1400" dirty="0" smtClean="0">
              <a:solidFill>
                <a:srgbClr val="063764"/>
              </a:solidFill>
            </a:endParaRPr>
          </a:p>
          <a:p>
            <a:endParaRPr lang="en-US" sz="1400" dirty="0">
              <a:solidFill>
                <a:srgbClr val="063764"/>
              </a:solidFill>
            </a:endParaRPr>
          </a:p>
        </p:txBody>
      </p:sp>
      <p:sp>
        <p:nvSpPr>
          <p:cNvPr id="5" name="Slide Number Placeholder 3"/>
          <p:cNvSpPr>
            <a:spLocks noGrp="1"/>
          </p:cNvSpPr>
          <p:nvPr>
            <p:ph type="sldNum" sz="quarter" idx="4"/>
          </p:nvPr>
        </p:nvSpPr>
        <p:spPr>
          <a:xfrm>
            <a:off x="6934200" y="6515100"/>
            <a:ext cx="2133600" cy="365125"/>
          </a:xfrm>
        </p:spPr>
        <p:txBody>
          <a:bodyPr/>
          <a:lstStyle/>
          <a:p>
            <a:fld id="{6945FA41-2889-9D4A-97AB-326C4B1983F9}" type="slidenum">
              <a:rPr lang="en-US" smtClean="0">
                <a:solidFill>
                  <a:schemeClr val="bg1"/>
                </a:solidFill>
              </a:rPr>
              <a:pPr/>
              <a:t>9</a:t>
            </a:fld>
            <a:endParaRPr lang="en-US" dirty="0">
              <a:solidFill>
                <a:schemeClr val="bg1"/>
              </a:solidFill>
            </a:endParaRPr>
          </a:p>
        </p:txBody>
      </p:sp>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PROJECT_OPEN" val="0"/>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GUID" val="5db0f8c0-a918-4c4b-a412-f162ace09706"/>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GUID" val="338e9c9f-9074-4061-9dae-aa7c988805fc"/>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GUID" val="e1bc4a40-6824-439b-84d4-cca79deaf998"/>
</p:tagLst>
</file>

<file path=ppt/tags/tag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GUID" val="cf86fd21-870f-4560-a1a9-6adcd2498ad2"/>
</p:tagLst>
</file>

<file path=ppt/tags/tag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GUID" val="cf86fd21-870f-4560-a1a9-6adcd2498ad2"/>
</p:tagLst>
</file>

<file path=ppt/tags/tag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GUID" val="338e9c9f-9074-4061-9dae-aa7c988805fc"/>
</p:tagLst>
</file>

<file path=ppt/theme/theme1.xml><?xml version="1.0" encoding="utf-8"?>
<a:theme xmlns:a="http://schemas.openxmlformats.org/drawingml/2006/main" name="Default Design">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8B1D4"/>
      </a:hlink>
      <a:folHlink>
        <a:srgbClr val="3FB2CC"/>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91440" rIns="91440" bIns="91440" numCol="1" anchor="ctr" anchorCtr="0" compatLnSpc="1">
        <a:prstTxWarp prst="textNoShape">
          <a:avLst/>
        </a:prstTxWarp>
      </a:bodyPr>
      <a:lstStyle>
        <a:defPPr marL="0" marR="0" indent="0" algn="ctr" defTabSz="914400" rtl="0" eaLnBrk="1" fontAlgn="base" latinLnBrk="0" hangingPunct="1">
          <a:lnSpc>
            <a:spcPct val="110000"/>
          </a:lnSpc>
          <a:spcBef>
            <a:spcPct val="10000"/>
          </a:spcBef>
          <a:spcAft>
            <a:spcPct val="0"/>
          </a:spcAft>
          <a:buClrTx/>
          <a:buSzTx/>
          <a:buFontTx/>
          <a:buNone/>
          <a:tabLst/>
          <a:def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91440" rIns="91440" bIns="91440" numCol="1" anchor="ctr" anchorCtr="0" compatLnSpc="1">
        <a:prstTxWarp prst="textNoShape">
          <a:avLst/>
        </a:prstTxWarp>
      </a:bodyPr>
      <a:lstStyle>
        <a:defPPr marL="0" marR="0" indent="0" algn="ctr" defTabSz="914400" rtl="0" eaLnBrk="1" fontAlgn="base" latinLnBrk="0" hangingPunct="1">
          <a:lnSpc>
            <a:spcPct val="110000"/>
          </a:lnSpc>
          <a:spcBef>
            <a:spcPct val="10000"/>
          </a:spcBef>
          <a:spcAft>
            <a:spcPct val="0"/>
          </a:spcAft>
          <a:buClrTx/>
          <a:buSzTx/>
          <a:buFontTx/>
          <a:buNone/>
          <a:tabLst/>
          <a:defRPr kumimoji="0" lang="en-US" sz="900" b="1" i="0" u="none" strike="noStrike" cap="none" normalizeH="0" baseline="0" smtClean="0">
            <a:ln>
              <a:noFill/>
            </a:ln>
            <a:solidFill>
              <a:srgbClr val="084B88"/>
            </a:solidFill>
            <a:effectLst>
              <a:outerShdw blurRad="38100" dist="38100" dir="2700000" algn="tl">
                <a:srgbClr val="000000">
                  <a:alpha val="43137"/>
                </a:srgbClr>
              </a:outerShdw>
            </a:effectLst>
            <a:latin typeface="Frutiger LT Std 47 Light Cn"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37230</TotalTime>
  <Words>2333</Words>
  <Application>Microsoft Macintosh PowerPoint</Application>
  <PresentationFormat>On-screen Show (4:3)</PresentationFormat>
  <Paragraphs>199</Paragraphs>
  <Slides>11</Slides>
  <Notes>8</Notes>
  <HiddenSlides>0</HiddenSlides>
  <MMClips>0</MMClips>
  <ScaleCrop>false</ScaleCrop>
  <HeadingPairs>
    <vt:vector size="4" baseType="variant">
      <vt:variant>
        <vt:lpstr>Design Template</vt:lpstr>
      </vt:variant>
      <vt:variant>
        <vt:i4>1</vt:i4>
      </vt:variant>
      <vt:variant>
        <vt:lpstr>Slide Titles</vt:lpstr>
      </vt:variant>
      <vt:variant>
        <vt:i4>11</vt:i4>
      </vt:variant>
    </vt:vector>
  </HeadingPairs>
  <TitlesOfParts>
    <vt:vector size="12" baseType="lpstr">
      <vt:lpstr>Default Design</vt:lpstr>
      <vt:lpstr>Intergraph.com Baseline Test</vt:lpstr>
      <vt:lpstr>Agenda</vt:lpstr>
      <vt:lpstr>Intergraph.com Baseline Testing  </vt:lpstr>
      <vt:lpstr>Intergraph.com Baseline Testing Methodology  </vt:lpstr>
      <vt:lpstr>Slide 5</vt:lpstr>
      <vt:lpstr>Key Findings - Quantitative </vt:lpstr>
      <vt:lpstr>Key Findings - Quantitative </vt:lpstr>
      <vt:lpstr>Key Findings - Qualitative </vt:lpstr>
      <vt:lpstr>Key Findings – Qualitative (continued) General Observations</vt:lpstr>
      <vt:lpstr>Key Comments</vt:lpstr>
      <vt:lpstr>Recommendations</vt:lpstr>
    </vt:vector>
  </TitlesOfParts>
  <Manager>Aby Varma</Manager>
  <Company>Intergraph</Company>
  <LinksUpToDate>false</LinksUpToDate>
  <SharedDoc>false</SharedDoc>
  <HyperlinkBase/>
  <HyperlinksChanged>false</HyperlinksChanged>
  <AppVersion>12.0256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Baseline Usabililty Test</dc:title>
  <dc:subject>Intergraph.com usability study</dc:subject>
  <dc:creator>Beatrice Aispuro</dc:creator>
  <cp:keywords/>
  <dc:description/>
  <cp:lastModifiedBy>beatrice aispuro</cp:lastModifiedBy>
  <cp:revision>1120</cp:revision>
  <dcterms:created xsi:type="dcterms:W3CDTF">2010-02-16T21:30:07Z</dcterms:created>
  <dcterms:modified xsi:type="dcterms:W3CDTF">2010-02-16T21:35:53Z</dcterms:modified>
  <cp:category/>
</cp:coreProperties>
</file>